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8"/>
  </p:notesMasterIdLst>
  <p:sldIdLst>
    <p:sldId id="256" r:id="rId2"/>
    <p:sldId id="257" r:id="rId3"/>
    <p:sldId id="261" r:id="rId4"/>
    <p:sldId id="260" r:id="rId5"/>
    <p:sldId id="259" r:id="rId6"/>
    <p:sldId id="258" r:id="rId7"/>
    <p:sldId id="262" r:id="rId8"/>
    <p:sldId id="263" r:id="rId9"/>
    <p:sldId id="272" r:id="rId10"/>
    <p:sldId id="264" r:id="rId11"/>
    <p:sldId id="266" r:id="rId12"/>
    <p:sldId id="267" r:id="rId13"/>
    <p:sldId id="268" r:id="rId14"/>
    <p:sldId id="274" r:id="rId15"/>
    <p:sldId id="273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EE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9"/>
    <p:restoredTop sz="87887"/>
  </p:normalViewPr>
  <p:slideViewPr>
    <p:cSldViewPr snapToGrid="0" snapToObjects="1">
      <p:cViewPr varScale="1">
        <p:scale>
          <a:sx n="108" d="100"/>
          <a:sy n="108" d="100"/>
        </p:scale>
        <p:origin x="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0.tiff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2C978D-B573-1749-9C97-8A7FFB3AEA31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B956A-94F9-EF48-BB83-A64C743DEB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049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afternoon class! Today let’s take an adventure to the rocky shore and learn about tide pool biodiversity!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BB956A-94F9-EF48-BB83-A64C743DEB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632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Have any of you ever visited the tide pools?</a:t>
            </a:r>
          </a:p>
          <a:p>
            <a:endParaRPr lang="en-US" dirty="0"/>
          </a:p>
          <a:p>
            <a:r>
              <a:rPr lang="en-US" dirty="0"/>
              <a:t>Can you name any animals that live at the tide pools?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BB956A-94F9-EF48-BB83-A64C743DEB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60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Seals, different birds like sea gulls,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BB956A-94F9-EF48-BB83-A64C743DEB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067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you know what the scientists are doing in this picture?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BB956A-94F9-EF48-BB83-A64C743DEB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289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scientists divide the rocky shores into smaller but equal rectangular grids.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BB956A-94F9-EF48-BB83-A64C743DEB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863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BB956A-94F9-EF48-BB83-A64C743DEB4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347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DE540-FE45-224A-86A1-291411519A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9FBB5-4712-1E4B-874B-CB8E584242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B8862-BE84-6442-A7DE-700548FAF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CB87E-4591-47A1-9046-CF63F17215EF}" type="datetime2">
              <a:rPr lang="en-US" smtClean="0"/>
              <a:t>Wednesday, November 10,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0A55A-E1EE-6847-81EC-35718557D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BEC8F-746E-9E4D-840D-DD26C7EB0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1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96E04-EA64-8D45-B891-35CE3869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1E21B-CF3A-944F-B02A-210740C44D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5B320-600A-4A48-A15C-0FDD56CBC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Wednesday, November 10,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2D67D-81FF-3847-A80D-A6D8FAF1D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6AD0E-C807-6144-BA40-EAF243488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37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3D187B-4EFF-844B-ACCD-3815544B5F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DD9065-7AB4-2F46-AD3A-4C075F3DF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44CE3-03FA-1640-97B9-0FCB5617C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Wednesday, November 10,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188DF-EDA6-8D47-91B5-C959D3453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E0B45-A08F-7946-B7B9-99A0E2D72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374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60CE3-F7BB-2142-AC82-80931AD1A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96470-982B-F942-BDAD-30A785D42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05708-6A69-1045-AFF6-215F30A81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DE70B-B772-416E-A790-995760B1742E}" type="datetime2">
              <a:rPr lang="en-US" smtClean="0"/>
              <a:t>Wednesday, November 10,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98CE02-DD08-3D45-8BCE-628463FC3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5E424-4931-1447-9EA4-24ABA94C0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53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F62FF-EDF6-BE45-92CD-4A8E474DA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F5A9D4-ECF4-554E-88C1-D1F80CF4D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54588-23D2-B540-8491-5D3B254C0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Wednesday, November 10,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8D7B-C56F-784B-80D8-DBCA9BA38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A9765-07A4-9042-BA48-758896A5A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301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95083-FEFB-C44E-90DA-30E32BE59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77812-5E46-AA4E-BD29-297F2CB187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DB052F-9B75-1B4E-AE3B-A4621F489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236F1-2770-D94A-836D-5C28D47F7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Wednesday, November 10,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EBF90-CA45-3843-BBC9-B64924738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23DAB7-A5FE-B04B-81FF-4A384D89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87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4EFBF-2C0F-3341-9BF7-28767FA9E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17B5A-4013-734E-AC8B-6592734BB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7DC7AF-FB1E-FC4C-BC81-02448C51F5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1ADBBF-0F8F-204F-B812-137A5EEE4B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D39A81-242D-E640-80AB-A14E61F016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110BEC-19B1-AE4B-86DA-6DA1CE39E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39161-23B8-4738-9069-73EBE8884FDD}" type="datetime2">
              <a:rPr lang="en-US" smtClean="0"/>
              <a:t>Wednesday, November 10,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DB3AC4-8046-5E4D-BAB4-C1A10F700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BA6E49-45F8-AD40-AD4D-F42CDBC85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526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F42C0-3F9C-9747-B10F-DE14E0A44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2E9B20-EC8F-2844-8941-C24298AEA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Wednesday, November 10,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402D2-B6C8-D849-8DC3-DDA589C7A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DF2A10-DAC9-784F-8C0E-828F4615A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14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81CD2D-C6B3-C54C-81A0-C76F61BFF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Wednesday, November 10,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A82FA-795B-D846-9322-1759D16D4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45FD02-B851-2A41-9852-59501872E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841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48B51-3FE6-144E-AD34-BB8561DE2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1E0A8-D2FE-0A43-8A66-1293D315B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59480-2BBC-AA4E-A1DC-E01D6D27C6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E5DCC-5B73-B64C-BFB7-7D2ED2C56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162C-A7C1-4263-9453-1BAFF8C39559}" type="datetime2">
              <a:rPr lang="en-US" smtClean="0"/>
              <a:t>Wednesday, November 10,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213B0F-30FA-F44B-BAF3-C4BFAFFE1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0DCCB1-10AE-B743-A600-AB1784832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5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19F68-DEA9-704A-B633-62B70CB39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77601D-C4CD-3247-96AE-4491BC5EA2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CF7456-19C7-F84C-8000-0DB77285CA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E2C23-E55F-DB43-8B59-C599299C6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F6793-3458-4587-8168-65F0C37A92D2}" type="datetime2">
              <a:rPr lang="en-US" smtClean="0"/>
              <a:t>Wednesday, November 10,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23A809-A1D4-D645-8871-DEDEE6858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45015A-2B41-F044-9101-2B629E520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57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85180A-A38D-8448-902D-BCC5229C8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17F40-1A05-FD4A-BC8D-BF4192DD4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7BA26-AFFE-A945-BB62-DB4DD1D813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Wednesday, November 10,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63774-25CD-7E4A-B72A-3FE5F1B151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51C82-367E-1E49-8CAA-000314A22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603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5 Reasons to Protect Oregon&amp;#39;s Rocky Habitat | The Pew Charitable Trusts">
            <a:extLst>
              <a:ext uri="{FF2B5EF4-FFF2-40B4-BE49-F238E27FC236}">
                <a16:creationId xmlns:a16="http://schemas.microsoft.com/office/drawing/2014/main" id="{D9B4EB56-0C31-F149-82D4-691328CA85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99AC3D-2084-0842-A34A-7BA0B4DAAF4E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14350" y="5672138"/>
            <a:ext cx="6162675" cy="857250"/>
          </a:xfrm>
          <a:custGeom>
            <a:avLst/>
            <a:gdLst>
              <a:gd name="connsiteX0" fmla="*/ 0 w 6161903"/>
              <a:gd name="connsiteY0" fmla="*/ 0 h 856566"/>
              <a:gd name="connsiteX1" fmla="*/ 621792 w 6161903"/>
              <a:gd name="connsiteY1" fmla="*/ 0 h 856566"/>
              <a:gd name="connsiteX2" fmla="*/ 997108 w 6161903"/>
              <a:gd name="connsiteY2" fmla="*/ 0 h 856566"/>
              <a:gd name="connsiteX3" fmla="*/ 1495662 w 6161903"/>
              <a:gd name="connsiteY3" fmla="*/ 0 h 856566"/>
              <a:gd name="connsiteX4" fmla="*/ 2179073 w 6161903"/>
              <a:gd name="connsiteY4" fmla="*/ 0 h 856566"/>
              <a:gd name="connsiteX5" fmla="*/ 2739246 w 6161903"/>
              <a:gd name="connsiteY5" fmla="*/ 0 h 856566"/>
              <a:gd name="connsiteX6" fmla="*/ 3361038 w 6161903"/>
              <a:gd name="connsiteY6" fmla="*/ 0 h 856566"/>
              <a:gd name="connsiteX7" fmla="*/ 3859592 w 6161903"/>
              <a:gd name="connsiteY7" fmla="*/ 0 h 856566"/>
              <a:gd name="connsiteX8" fmla="*/ 4419765 w 6161903"/>
              <a:gd name="connsiteY8" fmla="*/ 0 h 856566"/>
              <a:gd name="connsiteX9" fmla="*/ 5103176 w 6161903"/>
              <a:gd name="connsiteY9" fmla="*/ 0 h 856566"/>
              <a:gd name="connsiteX10" fmla="*/ 5540111 w 6161903"/>
              <a:gd name="connsiteY10" fmla="*/ 0 h 856566"/>
              <a:gd name="connsiteX11" fmla="*/ 6161903 w 6161903"/>
              <a:gd name="connsiteY11" fmla="*/ 0 h 856566"/>
              <a:gd name="connsiteX12" fmla="*/ 6161903 w 6161903"/>
              <a:gd name="connsiteY12" fmla="*/ 411152 h 856566"/>
              <a:gd name="connsiteX13" fmla="*/ 6161903 w 6161903"/>
              <a:gd name="connsiteY13" fmla="*/ 856566 h 856566"/>
              <a:gd name="connsiteX14" fmla="*/ 5601730 w 6161903"/>
              <a:gd name="connsiteY14" fmla="*/ 856566 h 856566"/>
              <a:gd name="connsiteX15" fmla="*/ 5041557 w 6161903"/>
              <a:gd name="connsiteY15" fmla="*/ 856566 h 856566"/>
              <a:gd name="connsiteX16" fmla="*/ 4604622 w 6161903"/>
              <a:gd name="connsiteY16" fmla="*/ 856566 h 856566"/>
              <a:gd name="connsiteX17" fmla="*/ 4044449 w 6161903"/>
              <a:gd name="connsiteY17" fmla="*/ 856566 h 856566"/>
              <a:gd name="connsiteX18" fmla="*/ 3484276 w 6161903"/>
              <a:gd name="connsiteY18" fmla="*/ 856566 h 856566"/>
              <a:gd name="connsiteX19" fmla="*/ 2924103 w 6161903"/>
              <a:gd name="connsiteY19" fmla="*/ 856566 h 856566"/>
              <a:gd name="connsiteX20" fmla="*/ 2363930 w 6161903"/>
              <a:gd name="connsiteY20" fmla="*/ 856566 h 856566"/>
              <a:gd name="connsiteX21" fmla="*/ 1865376 w 6161903"/>
              <a:gd name="connsiteY21" fmla="*/ 856566 h 856566"/>
              <a:gd name="connsiteX22" fmla="*/ 1243584 w 6161903"/>
              <a:gd name="connsiteY22" fmla="*/ 856566 h 856566"/>
              <a:gd name="connsiteX23" fmla="*/ 683411 w 6161903"/>
              <a:gd name="connsiteY23" fmla="*/ 856566 h 856566"/>
              <a:gd name="connsiteX24" fmla="*/ 0 w 6161903"/>
              <a:gd name="connsiteY24" fmla="*/ 856566 h 856566"/>
              <a:gd name="connsiteX25" fmla="*/ 0 w 6161903"/>
              <a:gd name="connsiteY25" fmla="*/ 411152 h 856566"/>
              <a:gd name="connsiteX26" fmla="*/ 0 w 6161903"/>
              <a:gd name="connsiteY26" fmla="*/ 0 h 856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161903" h="856566" fill="none" extrusionOk="0">
                <a:moveTo>
                  <a:pt x="0" y="0"/>
                </a:moveTo>
                <a:cubicBezTo>
                  <a:pt x="245054" y="-49251"/>
                  <a:pt x="391380" y="5139"/>
                  <a:pt x="621792" y="0"/>
                </a:cubicBezTo>
                <a:cubicBezTo>
                  <a:pt x="852204" y="-5139"/>
                  <a:pt x="896090" y="22645"/>
                  <a:pt x="997108" y="0"/>
                </a:cubicBezTo>
                <a:cubicBezTo>
                  <a:pt x="1098126" y="-22645"/>
                  <a:pt x="1300268" y="50210"/>
                  <a:pt x="1495662" y="0"/>
                </a:cubicBezTo>
                <a:cubicBezTo>
                  <a:pt x="1691056" y="-50210"/>
                  <a:pt x="1903229" y="39196"/>
                  <a:pt x="2179073" y="0"/>
                </a:cubicBezTo>
                <a:cubicBezTo>
                  <a:pt x="2454917" y="-39196"/>
                  <a:pt x="2484915" y="409"/>
                  <a:pt x="2739246" y="0"/>
                </a:cubicBezTo>
                <a:cubicBezTo>
                  <a:pt x="2993577" y="-409"/>
                  <a:pt x="3077147" y="25398"/>
                  <a:pt x="3361038" y="0"/>
                </a:cubicBezTo>
                <a:cubicBezTo>
                  <a:pt x="3644929" y="-25398"/>
                  <a:pt x="3716391" y="23203"/>
                  <a:pt x="3859592" y="0"/>
                </a:cubicBezTo>
                <a:cubicBezTo>
                  <a:pt x="4002793" y="-23203"/>
                  <a:pt x="4162666" y="22045"/>
                  <a:pt x="4419765" y="0"/>
                </a:cubicBezTo>
                <a:cubicBezTo>
                  <a:pt x="4676864" y="-22045"/>
                  <a:pt x="4822507" y="67048"/>
                  <a:pt x="5103176" y="0"/>
                </a:cubicBezTo>
                <a:cubicBezTo>
                  <a:pt x="5383845" y="-67048"/>
                  <a:pt x="5448205" y="3251"/>
                  <a:pt x="5540111" y="0"/>
                </a:cubicBezTo>
                <a:cubicBezTo>
                  <a:pt x="5632018" y="-3251"/>
                  <a:pt x="5887472" y="32856"/>
                  <a:pt x="6161903" y="0"/>
                </a:cubicBezTo>
                <a:cubicBezTo>
                  <a:pt x="6174309" y="114935"/>
                  <a:pt x="6121715" y="297625"/>
                  <a:pt x="6161903" y="411152"/>
                </a:cubicBezTo>
                <a:cubicBezTo>
                  <a:pt x="6202091" y="524679"/>
                  <a:pt x="6129138" y="718388"/>
                  <a:pt x="6161903" y="856566"/>
                </a:cubicBezTo>
                <a:cubicBezTo>
                  <a:pt x="6021658" y="888501"/>
                  <a:pt x="5717730" y="789769"/>
                  <a:pt x="5601730" y="856566"/>
                </a:cubicBezTo>
                <a:cubicBezTo>
                  <a:pt x="5485730" y="923363"/>
                  <a:pt x="5171665" y="824032"/>
                  <a:pt x="5041557" y="856566"/>
                </a:cubicBezTo>
                <a:cubicBezTo>
                  <a:pt x="4911449" y="889100"/>
                  <a:pt x="4793995" y="835182"/>
                  <a:pt x="4604622" y="856566"/>
                </a:cubicBezTo>
                <a:cubicBezTo>
                  <a:pt x="4415249" y="877950"/>
                  <a:pt x="4296575" y="848744"/>
                  <a:pt x="4044449" y="856566"/>
                </a:cubicBezTo>
                <a:cubicBezTo>
                  <a:pt x="3792323" y="864388"/>
                  <a:pt x="3637442" y="830705"/>
                  <a:pt x="3484276" y="856566"/>
                </a:cubicBezTo>
                <a:cubicBezTo>
                  <a:pt x="3331110" y="882427"/>
                  <a:pt x="3168550" y="825628"/>
                  <a:pt x="2924103" y="856566"/>
                </a:cubicBezTo>
                <a:cubicBezTo>
                  <a:pt x="2679656" y="887504"/>
                  <a:pt x="2577444" y="798044"/>
                  <a:pt x="2363930" y="856566"/>
                </a:cubicBezTo>
                <a:cubicBezTo>
                  <a:pt x="2150416" y="915088"/>
                  <a:pt x="2016170" y="810972"/>
                  <a:pt x="1865376" y="856566"/>
                </a:cubicBezTo>
                <a:cubicBezTo>
                  <a:pt x="1714582" y="902160"/>
                  <a:pt x="1548851" y="856352"/>
                  <a:pt x="1243584" y="856566"/>
                </a:cubicBezTo>
                <a:cubicBezTo>
                  <a:pt x="938317" y="856780"/>
                  <a:pt x="932370" y="822791"/>
                  <a:pt x="683411" y="856566"/>
                </a:cubicBezTo>
                <a:cubicBezTo>
                  <a:pt x="434452" y="890341"/>
                  <a:pt x="155221" y="793437"/>
                  <a:pt x="0" y="856566"/>
                </a:cubicBezTo>
                <a:cubicBezTo>
                  <a:pt x="-24313" y="654021"/>
                  <a:pt x="45549" y="598997"/>
                  <a:pt x="0" y="411152"/>
                </a:cubicBezTo>
                <a:cubicBezTo>
                  <a:pt x="-45549" y="223307"/>
                  <a:pt x="45642" y="165601"/>
                  <a:pt x="0" y="0"/>
                </a:cubicBezTo>
                <a:close/>
              </a:path>
              <a:path w="6161903" h="856566" stroke="0" extrusionOk="0">
                <a:moveTo>
                  <a:pt x="0" y="0"/>
                </a:moveTo>
                <a:cubicBezTo>
                  <a:pt x="158773" y="-41399"/>
                  <a:pt x="278185" y="48335"/>
                  <a:pt x="498554" y="0"/>
                </a:cubicBezTo>
                <a:cubicBezTo>
                  <a:pt x="718923" y="-48335"/>
                  <a:pt x="788948" y="38299"/>
                  <a:pt x="873870" y="0"/>
                </a:cubicBezTo>
                <a:cubicBezTo>
                  <a:pt x="958792" y="-38299"/>
                  <a:pt x="1219552" y="20601"/>
                  <a:pt x="1557281" y="0"/>
                </a:cubicBezTo>
                <a:cubicBezTo>
                  <a:pt x="1895010" y="-20601"/>
                  <a:pt x="1943573" y="40700"/>
                  <a:pt x="2055835" y="0"/>
                </a:cubicBezTo>
                <a:cubicBezTo>
                  <a:pt x="2168097" y="-40700"/>
                  <a:pt x="2437790" y="23582"/>
                  <a:pt x="2554389" y="0"/>
                </a:cubicBezTo>
                <a:cubicBezTo>
                  <a:pt x="2670988" y="-23582"/>
                  <a:pt x="3003786" y="68495"/>
                  <a:pt x="3237800" y="0"/>
                </a:cubicBezTo>
                <a:cubicBezTo>
                  <a:pt x="3471814" y="-68495"/>
                  <a:pt x="3466523" y="45938"/>
                  <a:pt x="3674735" y="0"/>
                </a:cubicBezTo>
                <a:cubicBezTo>
                  <a:pt x="3882948" y="-45938"/>
                  <a:pt x="4136086" y="46000"/>
                  <a:pt x="4358146" y="0"/>
                </a:cubicBezTo>
                <a:cubicBezTo>
                  <a:pt x="4580206" y="-46000"/>
                  <a:pt x="4809488" y="26650"/>
                  <a:pt x="5041557" y="0"/>
                </a:cubicBezTo>
                <a:cubicBezTo>
                  <a:pt x="5273626" y="-26650"/>
                  <a:pt x="5480940" y="22208"/>
                  <a:pt x="5601730" y="0"/>
                </a:cubicBezTo>
                <a:cubicBezTo>
                  <a:pt x="5722520" y="-22208"/>
                  <a:pt x="5897149" y="45335"/>
                  <a:pt x="6161903" y="0"/>
                </a:cubicBezTo>
                <a:cubicBezTo>
                  <a:pt x="6177669" y="198665"/>
                  <a:pt x="6150466" y="317188"/>
                  <a:pt x="6161903" y="419717"/>
                </a:cubicBezTo>
                <a:cubicBezTo>
                  <a:pt x="6173340" y="522246"/>
                  <a:pt x="6144918" y="729098"/>
                  <a:pt x="6161903" y="856566"/>
                </a:cubicBezTo>
                <a:cubicBezTo>
                  <a:pt x="5985629" y="860456"/>
                  <a:pt x="5840290" y="851500"/>
                  <a:pt x="5601730" y="856566"/>
                </a:cubicBezTo>
                <a:cubicBezTo>
                  <a:pt x="5363170" y="861632"/>
                  <a:pt x="5287935" y="828520"/>
                  <a:pt x="5164795" y="856566"/>
                </a:cubicBezTo>
                <a:cubicBezTo>
                  <a:pt x="5041655" y="884612"/>
                  <a:pt x="4778782" y="841480"/>
                  <a:pt x="4604622" y="856566"/>
                </a:cubicBezTo>
                <a:cubicBezTo>
                  <a:pt x="4430462" y="871652"/>
                  <a:pt x="4155516" y="783638"/>
                  <a:pt x="3921211" y="856566"/>
                </a:cubicBezTo>
                <a:cubicBezTo>
                  <a:pt x="3686906" y="929494"/>
                  <a:pt x="3611571" y="806138"/>
                  <a:pt x="3361038" y="856566"/>
                </a:cubicBezTo>
                <a:cubicBezTo>
                  <a:pt x="3110505" y="906994"/>
                  <a:pt x="3158690" y="854879"/>
                  <a:pt x="2985722" y="856566"/>
                </a:cubicBezTo>
                <a:cubicBezTo>
                  <a:pt x="2812754" y="858253"/>
                  <a:pt x="2728805" y="844513"/>
                  <a:pt x="2548787" y="856566"/>
                </a:cubicBezTo>
                <a:cubicBezTo>
                  <a:pt x="2368770" y="868619"/>
                  <a:pt x="2033426" y="822326"/>
                  <a:pt x="1865376" y="856566"/>
                </a:cubicBezTo>
                <a:cubicBezTo>
                  <a:pt x="1697326" y="890806"/>
                  <a:pt x="1448530" y="828726"/>
                  <a:pt x="1305203" y="856566"/>
                </a:cubicBezTo>
                <a:cubicBezTo>
                  <a:pt x="1161876" y="884406"/>
                  <a:pt x="1067129" y="807979"/>
                  <a:pt x="868268" y="856566"/>
                </a:cubicBezTo>
                <a:cubicBezTo>
                  <a:pt x="669407" y="905153"/>
                  <a:pt x="364894" y="791233"/>
                  <a:pt x="0" y="856566"/>
                </a:cubicBezTo>
                <a:cubicBezTo>
                  <a:pt x="-40517" y="681627"/>
                  <a:pt x="36303" y="566153"/>
                  <a:pt x="0" y="453980"/>
                </a:cubicBezTo>
                <a:cubicBezTo>
                  <a:pt x="-36303" y="341807"/>
                  <a:pt x="44908" y="93526"/>
                  <a:pt x="0" y="0"/>
                </a:cubicBezTo>
                <a:close/>
              </a:path>
            </a:pathLst>
          </a:custGeom>
          <a:solidFill>
            <a:srgbClr val="C1EEFC">
              <a:alpha val="52941"/>
            </a:srgb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sk:type>
                    <ask:lineSketchScribble/>
                  </ask:type>
                </ask:lineSketchStyleProps>
              </a:ext>
            </a:extLst>
          </a:ln>
        </p:spPr>
        <p:txBody>
          <a:bodyPr anchor="b">
            <a:normAutofit/>
          </a:bodyPr>
          <a:lstStyle/>
          <a:p>
            <a:pPr algn="ctr"/>
            <a:r>
              <a:rPr lang="en-US" sz="4800" dirty="0">
                <a:solidFill>
                  <a:sysClr val="windowText" lastClr="000000"/>
                </a:solidFill>
                <a:latin typeface="Ink Free" panose="03080402000500000000" pitchFamily="66" charset="0"/>
              </a:rPr>
              <a:t>Tide Pool Biodiversity</a:t>
            </a:r>
          </a:p>
        </p:txBody>
      </p:sp>
    </p:spTree>
    <p:extLst>
      <p:ext uri="{BB962C8B-B14F-4D97-AF65-F5344CB8AC3E}">
        <p14:creationId xmlns:p14="http://schemas.microsoft.com/office/powerpoint/2010/main" val="389598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D5732EC-2CE4-4E28-8D10-213AD75F2517}"/>
              </a:ext>
            </a:extLst>
          </p:cNvPr>
          <p:cNvCxnSpPr>
            <a:cxnSpLocks/>
          </p:cNvCxnSpPr>
          <p:nvPr/>
        </p:nvCxnSpPr>
        <p:spPr>
          <a:xfrm>
            <a:off x="3559360" y="4897277"/>
            <a:ext cx="5091147" cy="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B8081C2-19E5-46B8-B654-E6BB8B6B409B}"/>
              </a:ext>
            </a:extLst>
          </p:cNvPr>
          <p:cNvCxnSpPr>
            <a:cxnSpLocks/>
          </p:cNvCxnSpPr>
          <p:nvPr/>
        </p:nvCxnSpPr>
        <p:spPr>
          <a:xfrm>
            <a:off x="3550427" y="3868407"/>
            <a:ext cx="5091147" cy="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C04B5B2-1BA7-498E-8580-A4447D5AC5DD}"/>
              </a:ext>
            </a:extLst>
          </p:cNvPr>
          <p:cNvCxnSpPr>
            <a:cxnSpLocks/>
          </p:cNvCxnSpPr>
          <p:nvPr/>
        </p:nvCxnSpPr>
        <p:spPr>
          <a:xfrm>
            <a:off x="6092228" y="1815547"/>
            <a:ext cx="12082" cy="308173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39B90D1-0506-44B1-A3D6-E1E9016B19D3}"/>
              </a:ext>
            </a:extLst>
          </p:cNvPr>
          <p:cNvCxnSpPr>
            <a:cxnSpLocks/>
          </p:cNvCxnSpPr>
          <p:nvPr/>
        </p:nvCxnSpPr>
        <p:spPr>
          <a:xfrm>
            <a:off x="3576603" y="2828906"/>
            <a:ext cx="5091147" cy="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3BE4E5F-56B8-447C-A4BA-6CBEC87CA9ED}"/>
              </a:ext>
            </a:extLst>
          </p:cNvPr>
          <p:cNvCxnSpPr>
            <a:cxnSpLocks/>
          </p:cNvCxnSpPr>
          <p:nvPr/>
        </p:nvCxnSpPr>
        <p:spPr>
          <a:xfrm>
            <a:off x="3532932" y="1797684"/>
            <a:ext cx="5060524" cy="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34C8EAE-9CA3-48C9-BC6D-2C90B2F522C2}"/>
              </a:ext>
            </a:extLst>
          </p:cNvPr>
          <p:cNvSpPr txBox="1"/>
          <p:nvPr/>
        </p:nvSpPr>
        <p:spPr>
          <a:xfrm>
            <a:off x="3685230" y="528106"/>
            <a:ext cx="282075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Ink Free" panose="03080402000500000000" pitchFamily="66" charset="0"/>
              </a:rPr>
              <a:t>Food for thought:    </a:t>
            </a:r>
          </a:p>
          <a:p>
            <a:r>
              <a:rPr lang="en-US" sz="1050" dirty="0">
                <a:latin typeface="Ink Free" panose="03080402000500000000" pitchFamily="66" charset="0"/>
              </a:rPr>
              <a:t>1. Have you ever been to a marine tide pool before? </a:t>
            </a:r>
          </a:p>
          <a:p>
            <a:r>
              <a:rPr lang="en-US" sz="1050" dirty="0">
                <a:latin typeface="Ink Free" panose="03080402000500000000" pitchFamily="66" charset="0"/>
              </a:rPr>
              <a:t>2. Can you guess how many types of living creatures you can find at a tide pool? </a:t>
            </a:r>
          </a:p>
          <a:p>
            <a:r>
              <a:rPr lang="en-US" sz="1050" dirty="0">
                <a:latin typeface="Ink Free" panose="03080402000500000000" pitchFamily="66" charset="0"/>
              </a:rPr>
              <a:t>3. Do you know how scientists study the biodiversity of the tide pool?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1BFB38-6C77-4B07-817B-6A06188D0AD1}"/>
              </a:ext>
            </a:extLst>
          </p:cNvPr>
          <p:cNvSpPr txBox="1"/>
          <p:nvPr/>
        </p:nvSpPr>
        <p:spPr>
          <a:xfrm>
            <a:off x="3532931" y="38933"/>
            <a:ext cx="5143500" cy="438582"/>
          </a:xfrm>
          <a:prstGeom prst="rect">
            <a:avLst/>
          </a:prstGeom>
          <a:solidFill>
            <a:srgbClr val="D5FFF7"/>
          </a:solidFill>
          <a:ln w="28575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k Free" panose="03080402000500000000" pitchFamily="66" charset="0"/>
              </a:rPr>
              <a:t>Activity 1: </a:t>
            </a:r>
            <a:r>
              <a:rPr lang="en-US" sz="1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k Free" panose="03080402000500000000" pitchFamily="66" charset="0"/>
              </a:rPr>
              <a:t>Evaluate tide pool biodiversity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49C74A-08EA-4CD5-AE69-7EAD1517AC06}"/>
              </a:ext>
            </a:extLst>
          </p:cNvPr>
          <p:cNvSpPr txBox="1"/>
          <p:nvPr/>
        </p:nvSpPr>
        <p:spPr>
          <a:xfrm>
            <a:off x="3616405" y="2837376"/>
            <a:ext cx="2495612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latin typeface="Ink Free" panose="03080402000500000000" pitchFamily="66" charset="0"/>
              </a:rPr>
              <a:t>Step 2: </a:t>
            </a:r>
          </a:p>
          <a:p>
            <a:r>
              <a:rPr lang="en-US" sz="1050" dirty="0">
                <a:latin typeface="Ink Free" panose="03080402000500000000" pitchFamily="66" charset="0"/>
              </a:rPr>
              <a:t>Draw the transect sampling lines to split Study Site B into 6 small equal-size grids (3 rows x 2 columns). Number each grid from 1 to 6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AF071B65-5C68-448A-9A66-6D8807B6A4BB}"/>
              </a:ext>
            </a:extLst>
          </p:cNvPr>
          <p:cNvSpPr/>
          <p:nvPr/>
        </p:nvSpPr>
        <p:spPr>
          <a:xfrm>
            <a:off x="3524250" y="0"/>
            <a:ext cx="5143500" cy="6858000"/>
          </a:xfrm>
          <a:prstGeom prst="frame">
            <a:avLst>
              <a:gd name="adj1" fmla="val 104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DE7A8F-01F2-4B53-9790-10F9869FDD59}"/>
              </a:ext>
            </a:extLst>
          </p:cNvPr>
          <p:cNvSpPr txBox="1"/>
          <p:nvPr/>
        </p:nvSpPr>
        <p:spPr>
          <a:xfrm>
            <a:off x="6396659" y="528106"/>
            <a:ext cx="206347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Ink Free" panose="03080402000500000000" pitchFamily="66" charset="0"/>
              </a:rPr>
              <a:t>What you will need:    </a:t>
            </a:r>
          </a:p>
          <a:p>
            <a:pPr marL="214313" indent="-214313">
              <a:buFont typeface="Wingdings" panose="05000000000000000000" pitchFamily="2" charset="2"/>
              <a:buChar char="q"/>
            </a:pPr>
            <a:r>
              <a:rPr lang="en-US" sz="1050" dirty="0">
                <a:latin typeface="Ink Free" panose="03080402000500000000" pitchFamily="66" charset="0"/>
              </a:rPr>
              <a:t>1 ruler</a:t>
            </a:r>
          </a:p>
          <a:p>
            <a:pPr marL="214313" indent="-214313">
              <a:buFont typeface="Wingdings" panose="05000000000000000000" pitchFamily="2" charset="2"/>
              <a:buChar char="q"/>
            </a:pPr>
            <a:r>
              <a:rPr lang="en-US" sz="1050" dirty="0">
                <a:latin typeface="Ink Free" panose="03080402000500000000" pitchFamily="66" charset="0"/>
              </a:rPr>
              <a:t>1 pencil</a:t>
            </a:r>
          </a:p>
          <a:p>
            <a:pPr marL="214313" indent="-214313">
              <a:buFont typeface="Wingdings" panose="05000000000000000000" pitchFamily="2" charset="2"/>
              <a:buChar char="q"/>
            </a:pPr>
            <a:r>
              <a:rPr lang="en-US" sz="1050" dirty="0">
                <a:latin typeface="Ink Free" panose="03080402000500000000" pitchFamily="66" charset="0"/>
              </a:rPr>
              <a:t>A tide pool organism key</a:t>
            </a:r>
          </a:p>
          <a:p>
            <a:pPr marL="214313" indent="-214313">
              <a:buFont typeface="Wingdings" panose="05000000000000000000" pitchFamily="2" charset="2"/>
              <a:buChar char="q"/>
            </a:pPr>
            <a:r>
              <a:rPr lang="en-US" sz="1050" dirty="0">
                <a:latin typeface="Ink Free" panose="03080402000500000000" pitchFamily="66" charset="0"/>
              </a:rPr>
              <a:t>A worksheet (next page)</a:t>
            </a:r>
          </a:p>
          <a:p>
            <a:pPr marL="214313" indent="-214313">
              <a:buFont typeface="Wingdings" panose="05000000000000000000" pitchFamily="2" charset="2"/>
              <a:buChar char="q"/>
            </a:pPr>
            <a:r>
              <a:rPr lang="en-US" sz="1050" dirty="0">
                <a:latin typeface="Ink Free" panose="03080402000500000000" pitchFamily="66" charset="0"/>
              </a:rPr>
              <a:t>2 images of 2 study sites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DE514B-4847-43F3-B5FB-E258963E4617}"/>
              </a:ext>
            </a:extLst>
          </p:cNvPr>
          <p:cNvSpPr txBox="1"/>
          <p:nvPr/>
        </p:nvSpPr>
        <p:spPr>
          <a:xfrm>
            <a:off x="3616404" y="1810237"/>
            <a:ext cx="2447285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latin typeface="Ink Free" panose="03080402000500000000" pitchFamily="66" charset="0"/>
              </a:rPr>
              <a:t>Step 1: </a:t>
            </a:r>
          </a:p>
          <a:p>
            <a:r>
              <a:rPr lang="en-US" sz="1050" dirty="0">
                <a:latin typeface="Ink Free" panose="03080402000500000000" pitchFamily="66" charset="0"/>
              </a:rPr>
              <a:t>Start with Study Site A. Use the tide pool organism key to identify the organisms and count the number of each organism you see. Fill in the numbers!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9E1FA04-DE9D-4252-9D27-425D1D9080BC}"/>
              </a:ext>
            </a:extLst>
          </p:cNvPr>
          <p:cNvSpPr txBox="1"/>
          <p:nvPr/>
        </p:nvSpPr>
        <p:spPr>
          <a:xfrm>
            <a:off x="3601549" y="4941606"/>
            <a:ext cx="5197446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latin typeface="Ink Free" panose="03080402000500000000" pitchFamily="66" charset="0"/>
              </a:rPr>
              <a:t>Let’s discuss</a:t>
            </a:r>
          </a:p>
          <a:p>
            <a:r>
              <a:rPr lang="en-US" sz="1050" dirty="0">
                <a:latin typeface="Ink Free" panose="03080402000500000000" pitchFamily="66" charset="0"/>
              </a:rPr>
              <a:t>1. Which study site has more types of organisms? </a:t>
            </a:r>
          </a:p>
          <a:p>
            <a:r>
              <a:rPr lang="en-US" sz="1050" dirty="0">
                <a:latin typeface="Ink Free" panose="03080402000500000000" pitchFamily="66" charset="0"/>
              </a:rPr>
              <a:t>2. Which study site has more total organisms (including organisms of the same type)?</a:t>
            </a:r>
          </a:p>
          <a:p>
            <a:r>
              <a:rPr lang="en-US" sz="1050" dirty="0">
                <a:latin typeface="Ink Free" panose="03080402000500000000" pitchFamily="66" charset="0"/>
              </a:rPr>
              <a:t>3. As a result, which study site is more diverse?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EC491A-A418-4C7E-828B-C96F9EB8D82D}"/>
              </a:ext>
            </a:extLst>
          </p:cNvPr>
          <p:cNvSpPr txBox="1"/>
          <p:nvPr/>
        </p:nvSpPr>
        <p:spPr>
          <a:xfrm>
            <a:off x="3587935" y="3886361"/>
            <a:ext cx="2495612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latin typeface="Ink Free" panose="03080402000500000000" pitchFamily="66" charset="0"/>
              </a:rPr>
              <a:t>Step 3: </a:t>
            </a:r>
          </a:p>
          <a:p>
            <a:r>
              <a:rPr lang="en-US" sz="1050" dirty="0">
                <a:latin typeface="Ink Free" panose="03080402000500000000" pitchFamily="66" charset="0"/>
              </a:rPr>
              <a:t>Identify, Count and Fill in the number of organisms you see in Study Site B to the worksheet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8C36B33-6CD2-4FAF-A2E5-ECE59B1D7442}"/>
              </a:ext>
            </a:extLst>
          </p:cNvPr>
          <p:cNvSpPr/>
          <p:nvPr/>
        </p:nvSpPr>
        <p:spPr>
          <a:xfrm>
            <a:off x="3668032" y="5761245"/>
            <a:ext cx="4855938" cy="99257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2F9765B-4611-4A09-ABB0-8D0429002F44}"/>
              </a:ext>
            </a:extLst>
          </p:cNvPr>
          <p:cNvSpPr txBox="1"/>
          <p:nvPr/>
        </p:nvSpPr>
        <p:spPr>
          <a:xfrm>
            <a:off x="3705060" y="5768826"/>
            <a:ext cx="495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Ink Free" panose="03080402000500000000" pitchFamily="66" charset="0"/>
              </a:rPr>
              <a:t>Add your final answers here (after filling the 2 worksheets)</a:t>
            </a:r>
          </a:p>
          <a:p>
            <a:endParaRPr lang="en-US" sz="1200" dirty="0">
              <a:latin typeface="Ink Free" panose="03080402000500000000" pitchFamily="66" charset="0"/>
            </a:endParaRPr>
          </a:p>
          <a:p>
            <a:endParaRPr lang="en-US" sz="1200" dirty="0">
              <a:latin typeface="Ink Free" panose="03080402000500000000" pitchFamily="66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94EAF10-4E15-9A4C-AB0B-2F81F0820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4529" y="2902312"/>
            <a:ext cx="866419" cy="903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66D802A-5B77-8A42-B085-95E11156F293}"/>
              </a:ext>
            </a:extLst>
          </p:cNvPr>
          <p:cNvCxnSpPr>
            <a:cxnSpLocks/>
          </p:cNvCxnSpPr>
          <p:nvPr/>
        </p:nvCxnSpPr>
        <p:spPr>
          <a:xfrm>
            <a:off x="6311535" y="3188622"/>
            <a:ext cx="1426907" cy="0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43B20DB-1C08-1B4D-A9FD-AB8654F447B6}"/>
              </a:ext>
            </a:extLst>
          </p:cNvPr>
          <p:cNvCxnSpPr>
            <a:cxnSpLocks/>
          </p:cNvCxnSpPr>
          <p:nvPr/>
        </p:nvCxnSpPr>
        <p:spPr>
          <a:xfrm>
            <a:off x="6311535" y="3521582"/>
            <a:ext cx="1426907" cy="0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FCF9472-0B23-8F40-B327-0FFEC0A1FDFE}"/>
              </a:ext>
            </a:extLst>
          </p:cNvPr>
          <p:cNvCxnSpPr>
            <a:cxnSpLocks/>
          </p:cNvCxnSpPr>
          <p:nvPr/>
        </p:nvCxnSpPr>
        <p:spPr>
          <a:xfrm flipH="1">
            <a:off x="7157861" y="2825074"/>
            <a:ext cx="9939" cy="1040194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4" name="Picture 6" descr="Animated Pencil Clip Art Clipart - Cliparts and Others Art Inspiration -  ClipArt Best - ClipArt Best">
            <a:extLst>
              <a:ext uri="{FF2B5EF4-FFF2-40B4-BE49-F238E27FC236}">
                <a16:creationId xmlns:a16="http://schemas.microsoft.com/office/drawing/2014/main" id="{37D847D2-DA43-3D41-A61F-3B807EFB1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610" y="3188622"/>
            <a:ext cx="484992" cy="363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F8DA04AB-05DD-D841-9AA2-9B8AD9EBD2DC}"/>
              </a:ext>
            </a:extLst>
          </p:cNvPr>
          <p:cNvSpPr txBox="1"/>
          <p:nvPr/>
        </p:nvSpPr>
        <p:spPr>
          <a:xfrm>
            <a:off x="6456074" y="2885100"/>
            <a:ext cx="4189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accent3">
                    <a:lumMod val="50000"/>
                  </a:schemeClr>
                </a:solidFill>
                <a:latin typeface="Ink Free" panose="03080402000500000000" pitchFamily="66" charset="0"/>
              </a:rPr>
              <a:t>1</a:t>
            </a:r>
            <a:endParaRPr lang="en-US" sz="1050" dirty="0">
              <a:solidFill>
                <a:schemeClr val="accent3">
                  <a:lumMod val="50000"/>
                </a:schemeClr>
              </a:solidFill>
              <a:latin typeface="Ink Free" panose="03080402000500000000" pitchFamily="66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1E2C65D-9FEA-524F-9358-CBCEA39463FC}"/>
              </a:ext>
            </a:extLst>
          </p:cNvPr>
          <p:cNvSpPr txBox="1"/>
          <p:nvPr/>
        </p:nvSpPr>
        <p:spPr>
          <a:xfrm>
            <a:off x="7602412" y="2901164"/>
            <a:ext cx="4189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accent3">
                    <a:lumMod val="50000"/>
                  </a:schemeClr>
                </a:solidFill>
                <a:latin typeface="Ink Free" panose="03080402000500000000" pitchFamily="66" charset="0"/>
              </a:rPr>
              <a:t>4</a:t>
            </a:r>
            <a:endParaRPr lang="en-US" sz="1050" dirty="0">
              <a:solidFill>
                <a:schemeClr val="accent3">
                  <a:lumMod val="50000"/>
                </a:schemeClr>
              </a:solidFill>
              <a:latin typeface="Ink Free" panose="03080402000500000000" pitchFamily="66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92C59DF-9538-4043-B7E8-936EB747D538}"/>
              </a:ext>
            </a:extLst>
          </p:cNvPr>
          <p:cNvSpPr txBox="1"/>
          <p:nvPr/>
        </p:nvSpPr>
        <p:spPr>
          <a:xfrm>
            <a:off x="7621898" y="3565911"/>
            <a:ext cx="4189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accent3">
                    <a:lumMod val="50000"/>
                  </a:schemeClr>
                </a:solidFill>
                <a:latin typeface="Ink Free" panose="03080402000500000000" pitchFamily="66" charset="0"/>
              </a:rPr>
              <a:t>6</a:t>
            </a:r>
            <a:endParaRPr lang="en-US" sz="1050" dirty="0">
              <a:solidFill>
                <a:schemeClr val="accent3">
                  <a:lumMod val="50000"/>
                </a:schemeClr>
              </a:solidFill>
              <a:latin typeface="Ink Free" panose="03080402000500000000" pitchFamily="66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8F15853-AB4C-2444-BEAE-FD9B75AFA676}"/>
              </a:ext>
            </a:extLst>
          </p:cNvPr>
          <p:cNvSpPr txBox="1"/>
          <p:nvPr/>
        </p:nvSpPr>
        <p:spPr>
          <a:xfrm>
            <a:off x="6483474" y="3531468"/>
            <a:ext cx="4189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accent3">
                    <a:lumMod val="50000"/>
                  </a:schemeClr>
                </a:solidFill>
                <a:latin typeface="Ink Free" panose="03080402000500000000" pitchFamily="66" charset="0"/>
              </a:rPr>
              <a:t>3</a:t>
            </a:r>
            <a:endParaRPr lang="en-US" sz="1050" dirty="0">
              <a:solidFill>
                <a:schemeClr val="accent3">
                  <a:lumMod val="50000"/>
                </a:schemeClr>
              </a:solidFill>
              <a:latin typeface="Ink Free" panose="03080402000500000000" pitchFamily="66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8638032-B3E8-3F42-830B-34887FC55568}"/>
              </a:ext>
            </a:extLst>
          </p:cNvPr>
          <p:cNvSpPr txBox="1"/>
          <p:nvPr/>
        </p:nvSpPr>
        <p:spPr>
          <a:xfrm>
            <a:off x="7632732" y="3238104"/>
            <a:ext cx="4189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accent3">
                    <a:lumMod val="50000"/>
                  </a:schemeClr>
                </a:solidFill>
                <a:latin typeface="Ink Free" panose="03080402000500000000" pitchFamily="66" charset="0"/>
              </a:rPr>
              <a:t>5</a:t>
            </a:r>
            <a:endParaRPr lang="en-US" sz="1050" dirty="0">
              <a:solidFill>
                <a:schemeClr val="accent3">
                  <a:lumMod val="50000"/>
                </a:schemeClr>
              </a:solidFill>
              <a:latin typeface="Ink Free" panose="03080402000500000000" pitchFamily="66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C8E8FCB-5E6A-2548-9E85-91E293591498}"/>
              </a:ext>
            </a:extLst>
          </p:cNvPr>
          <p:cNvSpPr txBox="1"/>
          <p:nvPr/>
        </p:nvSpPr>
        <p:spPr>
          <a:xfrm>
            <a:off x="6443084" y="3205469"/>
            <a:ext cx="4189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accent3">
                    <a:lumMod val="50000"/>
                  </a:schemeClr>
                </a:solidFill>
                <a:latin typeface="Ink Free" panose="03080402000500000000" pitchFamily="66" charset="0"/>
              </a:rPr>
              <a:t>2</a:t>
            </a:r>
            <a:endParaRPr lang="en-US" sz="1050" dirty="0">
              <a:solidFill>
                <a:schemeClr val="accent3">
                  <a:lumMod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71252542-CA18-1445-B792-79101F7535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" t="6399" b="5333"/>
          <a:stretch/>
        </p:blipFill>
        <p:spPr bwMode="auto">
          <a:xfrm>
            <a:off x="6765865" y="1831333"/>
            <a:ext cx="836547" cy="969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picture containing text, shoji, crossword puzzle&#10;&#10;Description automatically generated">
            <a:extLst>
              <a:ext uri="{FF2B5EF4-FFF2-40B4-BE49-F238E27FC236}">
                <a16:creationId xmlns:a16="http://schemas.microsoft.com/office/drawing/2014/main" id="{9990239E-D3CA-5045-86DB-C72C0F1A01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453" y="3975375"/>
            <a:ext cx="2049149" cy="84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34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CA52209-9541-6249-AB8F-4AF61DE51FFB}"/>
              </a:ext>
            </a:extLst>
          </p:cNvPr>
          <p:cNvGrpSpPr/>
          <p:nvPr/>
        </p:nvGrpSpPr>
        <p:grpSpPr>
          <a:xfrm>
            <a:off x="6442353" y="0"/>
            <a:ext cx="5152181" cy="6858000"/>
            <a:chOff x="6623710" y="0"/>
            <a:chExt cx="5152181" cy="68580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D1BFB38-6C77-4B07-817B-6A06188D0AD1}"/>
                </a:ext>
              </a:extLst>
            </p:cNvPr>
            <p:cNvSpPr txBox="1"/>
            <p:nvPr/>
          </p:nvSpPr>
          <p:spPr>
            <a:xfrm>
              <a:off x="6632391" y="38933"/>
              <a:ext cx="5143500" cy="438582"/>
            </a:xfrm>
            <a:prstGeom prst="rect">
              <a:avLst/>
            </a:prstGeom>
            <a:solidFill>
              <a:srgbClr val="D5FFF7"/>
            </a:solidFill>
            <a:ln w="28575">
              <a:solidFill>
                <a:schemeClr val="tx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Activity 1: </a:t>
              </a:r>
              <a:r>
                <a:rPr 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Evaluate tide pool biodiversity</a:t>
              </a:r>
            </a:p>
          </p:txBody>
        </p:sp>
        <p:sp>
          <p:nvSpPr>
            <p:cNvPr id="2" name="Frame 1">
              <a:extLst>
                <a:ext uri="{FF2B5EF4-FFF2-40B4-BE49-F238E27FC236}">
                  <a16:creationId xmlns:a16="http://schemas.microsoft.com/office/drawing/2014/main" id="{AF071B65-5C68-448A-9A66-6D8807B6A4BB}"/>
                </a:ext>
              </a:extLst>
            </p:cNvPr>
            <p:cNvSpPr/>
            <p:nvPr/>
          </p:nvSpPr>
          <p:spPr>
            <a:xfrm>
              <a:off x="6623710" y="0"/>
              <a:ext cx="5143500" cy="6858000"/>
            </a:xfrm>
            <a:prstGeom prst="frame">
              <a:avLst>
                <a:gd name="adj1" fmla="val 1047"/>
              </a:avLst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F388BF5-475C-094A-BF6B-8728E5385148}"/>
                </a:ext>
              </a:extLst>
            </p:cNvPr>
            <p:cNvSpPr txBox="1"/>
            <p:nvPr/>
          </p:nvSpPr>
          <p:spPr>
            <a:xfrm>
              <a:off x="7793762" y="430025"/>
              <a:ext cx="282075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latin typeface="Ink Free" panose="03080402000500000000" pitchFamily="66" charset="0"/>
                </a:rPr>
                <a:t>Study Site A</a:t>
              </a:r>
              <a:endParaRPr lang="en-US" sz="1050" dirty="0">
                <a:latin typeface="Ink Free" panose="03080402000500000000" pitchFamily="66" charset="0"/>
              </a:endParaRPr>
            </a:p>
          </p:txBody>
        </p:sp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3202F974-D455-0A4F-B480-618948EA17A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17" t="6976" r="4928" b="3839"/>
            <a:stretch/>
          </p:blipFill>
          <p:spPr bwMode="auto">
            <a:xfrm>
              <a:off x="6812555" y="643739"/>
              <a:ext cx="4790660" cy="61505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E5C311B-6BEF-144D-83A3-F62323F0FC00}"/>
              </a:ext>
            </a:extLst>
          </p:cNvPr>
          <p:cNvGrpSpPr/>
          <p:nvPr/>
        </p:nvGrpSpPr>
        <p:grpSpPr>
          <a:xfrm>
            <a:off x="588785" y="0"/>
            <a:ext cx="5152181" cy="6858000"/>
            <a:chOff x="890844" y="0"/>
            <a:chExt cx="5152181" cy="68580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DB834C1-AB64-D346-8FED-B5841B55DED7}"/>
                </a:ext>
              </a:extLst>
            </p:cNvPr>
            <p:cNvSpPr txBox="1"/>
            <p:nvPr/>
          </p:nvSpPr>
          <p:spPr>
            <a:xfrm>
              <a:off x="899525" y="38933"/>
              <a:ext cx="5143500" cy="438582"/>
            </a:xfrm>
            <a:prstGeom prst="rect">
              <a:avLst/>
            </a:prstGeom>
            <a:solidFill>
              <a:srgbClr val="D5FFF7"/>
            </a:solidFill>
            <a:ln w="28575">
              <a:solidFill>
                <a:schemeClr val="tx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Activity 1: </a:t>
              </a:r>
              <a:r>
                <a:rPr 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Evaluate tide pool biodiversity</a:t>
              </a:r>
            </a:p>
          </p:txBody>
        </p:sp>
        <p:sp>
          <p:nvSpPr>
            <p:cNvPr id="8" name="Frame 7">
              <a:extLst>
                <a:ext uri="{FF2B5EF4-FFF2-40B4-BE49-F238E27FC236}">
                  <a16:creationId xmlns:a16="http://schemas.microsoft.com/office/drawing/2014/main" id="{5513B0AD-C7B1-7343-B410-391AD4C7346F}"/>
                </a:ext>
              </a:extLst>
            </p:cNvPr>
            <p:cNvSpPr/>
            <p:nvPr/>
          </p:nvSpPr>
          <p:spPr>
            <a:xfrm>
              <a:off x="890844" y="0"/>
              <a:ext cx="5143500" cy="6858000"/>
            </a:xfrm>
            <a:prstGeom prst="frame">
              <a:avLst>
                <a:gd name="adj1" fmla="val 1047"/>
              </a:avLst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</a:endParaRPr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007A9A0E-7F2F-934D-B9DB-257DB15C196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8" t="3075" r="4996" b="3743"/>
            <a:stretch/>
          </p:blipFill>
          <p:spPr bwMode="auto">
            <a:xfrm>
              <a:off x="1171625" y="543060"/>
              <a:ext cx="4581939" cy="6168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90797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1BFB38-6C77-4B07-817B-6A06188D0AD1}"/>
              </a:ext>
            </a:extLst>
          </p:cNvPr>
          <p:cNvSpPr txBox="1"/>
          <p:nvPr/>
        </p:nvSpPr>
        <p:spPr>
          <a:xfrm>
            <a:off x="6454261" y="38933"/>
            <a:ext cx="5143500" cy="438582"/>
          </a:xfrm>
          <a:prstGeom prst="rect">
            <a:avLst/>
          </a:prstGeom>
          <a:solidFill>
            <a:srgbClr val="D5FFF7"/>
          </a:solidFill>
          <a:ln w="28575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k Free" panose="03080402000500000000" pitchFamily="66" charset="0"/>
              </a:rPr>
              <a:t>Activity 1: </a:t>
            </a:r>
            <a:r>
              <a:rPr lang="en-US" sz="1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k Free" panose="03080402000500000000" pitchFamily="66" charset="0"/>
              </a:rPr>
              <a:t>Evaluate tide pool biodiversity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AF071B65-5C68-448A-9A66-6D8807B6A4BB}"/>
              </a:ext>
            </a:extLst>
          </p:cNvPr>
          <p:cNvSpPr/>
          <p:nvPr/>
        </p:nvSpPr>
        <p:spPr>
          <a:xfrm>
            <a:off x="6445580" y="0"/>
            <a:ext cx="5143500" cy="6858000"/>
          </a:xfrm>
          <a:prstGeom prst="frame">
            <a:avLst>
              <a:gd name="adj1" fmla="val 104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AFE71E-94D5-2046-869D-005CF181B1E5}"/>
              </a:ext>
            </a:extLst>
          </p:cNvPr>
          <p:cNvSpPr txBox="1"/>
          <p:nvPr/>
        </p:nvSpPr>
        <p:spPr>
          <a:xfrm>
            <a:off x="7615632" y="430025"/>
            <a:ext cx="282075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Ink Free" panose="03080402000500000000" pitchFamily="66" charset="0"/>
              </a:rPr>
              <a:t>Worksheet for Study Site A</a:t>
            </a:r>
            <a:endParaRPr lang="en-US" sz="1050" dirty="0">
              <a:latin typeface="Ink Free" panose="03080402000500000000" pitchFamily="66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0F71DC-EA16-5241-BFC8-020986BE52B0}"/>
              </a:ext>
            </a:extLst>
          </p:cNvPr>
          <p:cNvSpPr txBox="1"/>
          <p:nvPr/>
        </p:nvSpPr>
        <p:spPr>
          <a:xfrm>
            <a:off x="6543566" y="665966"/>
            <a:ext cx="4947529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 algn="just">
              <a:buAutoNum type="arabicPeriod"/>
            </a:pPr>
            <a:r>
              <a:rPr lang="en-US" sz="975" dirty="0">
                <a:latin typeface="Ink Free" panose="03080402000500000000" pitchFamily="66" charset="0"/>
              </a:rPr>
              <a:t>List the name of all the organisms that you see in Study Site A in the first column</a:t>
            </a:r>
          </a:p>
          <a:p>
            <a:pPr marL="257175" indent="-257175" algn="just">
              <a:buAutoNum type="arabicPeriod"/>
            </a:pPr>
            <a:r>
              <a:rPr lang="en-US" sz="975" dirty="0">
                <a:latin typeface="Ink Free" panose="03080402000500000000" pitchFamily="66" charset="0"/>
              </a:rPr>
              <a:t>Fill in the number of each organism that you see in each Grid </a:t>
            </a:r>
          </a:p>
          <a:p>
            <a:pPr marL="257175" indent="-257175" algn="just">
              <a:buAutoNum type="arabicPeriod"/>
            </a:pPr>
            <a:endParaRPr lang="en-US" sz="975" dirty="0">
              <a:latin typeface="Ink Free" panose="03080402000500000000" pitchFamily="66" charset="0"/>
            </a:endParaRP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0000D1DD-6F8B-5347-B13F-364E4C4395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727525"/>
              </p:ext>
            </p:extLst>
          </p:nvPr>
        </p:nvGraphicFramePr>
        <p:xfrm>
          <a:off x="6590221" y="1044446"/>
          <a:ext cx="4871581" cy="5349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60170">
                  <a:extLst>
                    <a:ext uri="{9D8B030D-6E8A-4147-A177-3AD203B41FA5}">
                      <a16:colId xmlns:a16="http://schemas.microsoft.com/office/drawing/2014/main" val="3088256649"/>
                    </a:ext>
                  </a:extLst>
                </a:gridCol>
                <a:gridCol w="480918">
                  <a:extLst>
                    <a:ext uri="{9D8B030D-6E8A-4147-A177-3AD203B41FA5}">
                      <a16:colId xmlns:a16="http://schemas.microsoft.com/office/drawing/2014/main" val="1015595876"/>
                    </a:ext>
                  </a:extLst>
                </a:gridCol>
                <a:gridCol w="467417">
                  <a:extLst>
                    <a:ext uri="{9D8B030D-6E8A-4147-A177-3AD203B41FA5}">
                      <a16:colId xmlns:a16="http://schemas.microsoft.com/office/drawing/2014/main" val="3575629805"/>
                    </a:ext>
                  </a:extLst>
                </a:gridCol>
                <a:gridCol w="476406">
                  <a:extLst>
                    <a:ext uri="{9D8B030D-6E8A-4147-A177-3AD203B41FA5}">
                      <a16:colId xmlns:a16="http://schemas.microsoft.com/office/drawing/2014/main" val="3696362991"/>
                    </a:ext>
                  </a:extLst>
                </a:gridCol>
                <a:gridCol w="503372">
                  <a:extLst>
                    <a:ext uri="{9D8B030D-6E8A-4147-A177-3AD203B41FA5}">
                      <a16:colId xmlns:a16="http://schemas.microsoft.com/office/drawing/2014/main" val="585352370"/>
                    </a:ext>
                  </a:extLst>
                </a:gridCol>
                <a:gridCol w="503372">
                  <a:extLst>
                    <a:ext uri="{9D8B030D-6E8A-4147-A177-3AD203B41FA5}">
                      <a16:colId xmlns:a16="http://schemas.microsoft.com/office/drawing/2014/main" val="2421896597"/>
                    </a:ext>
                  </a:extLst>
                </a:gridCol>
                <a:gridCol w="548316">
                  <a:extLst>
                    <a:ext uri="{9D8B030D-6E8A-4147-A177-3AD203B41FA5}">
                      <a16:colId xmlns:a16="http://schemas.microsoft.com/office/drawing/2014/main" val="2693377757"/>
                    </a:ext>
                  </a:extLst>
                </a:gridCol>
                <a:gridCol w="465805">
                  <a:extLst>
                    <a:ext uri="{9D8B030D-6E8A-4147-A177-3AD203B41FA5}">
                      <a16:colId xmlns:a16="http://schemas.microsoft.com/office/drawing/2014/main" val="4260280876"/>
                    </a:ext>
                  </a:extLst>
                </a:gridCol>
                <a:gridCol w="465805">
                  <a:extLst>
                    <a:ext uri="{9D8B030D-6E8A-4147-A177-3AD203B41FA5}">
                      <a16:colId xmlns:a16="http://schemas.microsoft.com/office/drawing/2014/main" val="1551843856"/>
                    </a:ext>
                  </a:extLst>
                </a:gridCol>
              </a:tblGrid>
              <a:tr h="480060">
                <a:tc>
                  <a:txBody>
                    <a:bodyPr/>
                    <a:lstStyle/>
                    <a:p>
                      <a:r>
                        <a:rPr lang="en-US" sz="1000" b="1" dirty="0">
                          <a:latin typeface="Ink Free" panose="03080402000500000000" pitchFamily="66" charset="0"/>
                        </a:rPr>
                        <a:t>Species name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1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2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3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4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5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6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7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8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859197498"/>
                  </a:ext>
                </a:extLst>
              </a:tr>
              <a:tr h="480060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Ink Free" panose="03080402000500000000" pitchFamily="66" charset="0"/>
                        </a:rPr>
                        <a:t>Acorn barnacle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Ink Free" panose="03080402000500000000" pitchFamily="66" charset="0"/>
                        </a:rPr>
                        <a:t>1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Ink Free" panose="03080402000500000000" pitchFamily="66" charset="0"/>
                        </a:rPr>
                        <a:t>2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48056926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9481632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4731013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386678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80206964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49366473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19908906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65274058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76281953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28634982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9911569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815182697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N1= Total # of organisms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406692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N2= Total # of organism types 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118904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Diversity index</a:t>
                      </a:r>
                    </a:p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=N2/N1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79191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Biodiversity</a:t>
                      </a:r>
                    </a:p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(Lo, Med, Hi)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5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626726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8861709-B5B6-3943-8019-E723588EEE64}"/>
              </a:ext>
            </a:extLst>
          </p:cNvPr>
          <p:cNvSpPr txBox="1"/>
          <p:nvPr/>
        </p:nvSpPr>
        <p:spPr>
          <a:xfrm>
            <a:off x="6552247" y="6444395"/>
            <a:ext cx="4947529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975" dirty="0">
                <a:latin typeface="Ink Free" panose="03080402000500000000" pitchFamily="66" charset="0"/>
              </a:rPr>
              <a:t>3. Per Study Site A (combination of all 8 grids): </a:t>
            </a:r>
          </a:p>
          <a:p>
            <a:r>
              <a:rPr lang="en-US" sz="975" dirty="0">
                <a:solidFill>
                  <a:srgbClr val="FF0000"/>
                </a:solidFill>
                <a:latin typeface="Ink Free" panose="03080402000500000000" pitchFamily="66" charset="0"/>
              </a:rPr>
              <a:t>N1 = ……………	  N2 = …………….  Diversity index = ……………..Biodiversity: ……………………………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43316D-A298-0D42-9202-C9C80753E859}"/>
              </a:ext>
            </a:extLst>
          </p:cNvPr>
          <p:cNvGrpSpPr/>
          <p:nvPr/>
        </p:nvGrpSpPr>
        <p:grpSpPr>
          <a:xfrm>
            <a:off x="757366" y="0"/>
            <a:ext cx="5152181" cy="6858000"/>
            <a:chOff x="6623710" y="0"/>
            <a:chExt cx="5152181" cy="685800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E0F185-8F06-A04A-938E-4959A169BFEA}"/>
                </a:ext>
              </a:extLst>
            </p:cNvPr>
            <p:cNvSpPr txBox="1"/>
            <p:nvPr/>
          </p:nvSpPr>
          <p:spPr>
            <a:xfrm>
              <a:off x="6632391" y="38933"/>
              <a:ext cx="5143500" cy="438582"/>
            </a:xfrm>
            <a:prstGeom prst="rect">
              <a:avLst/>
            </a:prstGeom>
            <a:solidFill>
              <a:srgbClr val="D5FFF7"/>
            </a:solidFill>
            <a:ln w="28575">
              <a:solidFill>
                <a:schemeClr val="tx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Activity 1: </a:t>
              </a:r>
              <a:r>
                <a:rPr 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Evaluate tide pool biodiversity</a:t>
              </a:r>
            </a:p>
          </p:txBody>
        </p:sp>
        <p:sp>
          <p:nvSpPr>
            <p:cNvPr id="10" name="Frame 9">
              <a:extLst>
                <a:ext uri="{FF2B5EF4-FFF2-40B4-BE49-F238E27FC236}">
                  <a16:creationId xmlns:a16="http://schemas.microsoft.com/office/drawing/2014/main" id="{0CC50ACA-CAA5-6C4D-B1F3-0E4303CE4206}"/>
                </a:ext>
              </a:extLst>
            </p:cNvPr>
            <p:cNvSpPr/>
            <p:nvPr/>
          </p:nvSpPr>
          <p:spPr>
            <a:xfrm>
              <a:off x="6623710" y="0"/>
              <a:ext cx="5143500" cy="6858000"/>
            </a:xfrm>
            <a:prstGeom prst="frame">
              <a:avLst>
                <a:gd name="adj1" fmla="val 1047"/>
              </a:avLst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1A2EF65-8701-2944-A57E-7DCFB064A608}"/>
                </a:ext>
              </a:extLst>
            </p:cNvPr>
            <p:cNvSpPr txBox="1"/>
            <p:nvPr/>
          </p:nvSpPr>
          <p:spPr>
            <a:xfrm>
              <a:off x="7793762" y="430025"/>
              <a:ext cx="282075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latin typeface="Ink Free" panose="03080402000500000000" pitchFamily="66" charset="0"/>
                </a:rPr>
                <a:t>Study Site A</a:t>
              </a:r>
              <a:endParaRPr lang="en-US" sz="1050" dirty="0">
                <a:latin typeface="Ink Free" panose="03080402000500000000" pitchFamily="66" charset="0"/>
              </a:endParaRPr>
            </a:p>
          </p:txBody>
        </p: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C4E96B81-7BA3-3043-AB87-BCB9A9970A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17" t="6976" r="4928" b="3839"/>
            <a:stretch/>
          </p:blipFill>
          <p:spPr bwMode="auto">
            <a:xfrm>
              <a:off x="6812555" y="643739"/>
              <a:ext cx="4790660" cy="61505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88766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3AEB703-C85B-DC4E-B2AD-BB1D9C06E9E7}"/>
              </a:ext>
            </a:extLst>
          </p:cNvPr>
          <p:cNvGrpSpPr/>
          <p:nvPr/>
        </p:nvGrpSpPr>
        <p:grpSpPr>
          <a:xfrm>
            <a:off x="555418" y="0"/>
            <a:ext cx="5152181" cy="6858000"/>
            <a:chOff x="3524250" y="0"/>
            <a:chExt cx="5152181" cy="68580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D1BFB38-6C77-4B07-817B-6A06188D0AD1}"/>
                </a:ext>
              </a:extLst>
            </p:cNvPr>
            <p:cNvSpPr txBox="1"/>
            <p:nvPr/>
          </p:nvSpPr>
          <p:spPr>
            <a:xfrm>
              <a:off x="3532931" y="38933"/>
              <a:ext cx="5143500" cy="438582"/>
            </a:xfrm>
            <a:prstGeom prst="rect">
              <a:avLst/>
            </a:prstGeom>
            <a:solidFill>
              <a:srgbClr val="D5FFF7"/>
            </a:solidFill>
            <a:ln w="28575">
              <a:solidFill>
                <a:schemeClr val="tx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Activity 1: </a:t>
              </a:r>
              <a:r>
                <a:rPr 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Evaluate tide pool biodiversity</a:t>
              </a:r>
            </a:p>
          </p:txBody>
        </p:sp>
        <p:sp>
          <p:nvSpPr>
            <p:cNvPr id="2" name="Frame 1">
              <a:extLst>
                <a:ext uri="{FF2B5EF4-FFF2-40B4-BE49-F238E27FC236}">
                  <a16:creationId xmlns:a16="http://schemas.microsoft.com/office/drawing/2014/main" id="{AF071B65-5C68-448A-9A66-6D8807B6A4BB}"/>
                </a:ext>
              </a:extLst>
            </p:cNvPr>
            <p:cNvSpPr/>
            <p:nvPr/>
          </p:nvSpPr>
          <p:spPr>
            <a:xfrm>
              <a:off x="3524250" y="0"/>
              <a:ext cx="5143500" cy="6858000"/>
            </a:xfrm>
            <a:prstGeom prst="frame">
              <a:avLst>
                <a:gd name="adj1" fmla="val 1047"/>
              </a:avLst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F388BF5-475C-094A-BF6B-8728E5385148}"/>
                </a:ext>
              </a:extLst>
            </p:cNvPr>
            <p:cNvSpPr txBox="1"/>
            <p:nvPr/>
          </p:nvSpPr>
          <p:spPr>
            <a:xfrm>
              <a:off x="4694302" y="554785"/>
              <a:ext cx="282075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latin typeface="Ink Free" panose="03080402000500000000" pitchFamily="66" charset="0"/>
                </a:rPr>
                <a:t>Study Site B</a:t>
              </a:r>
              <a:endParaRPr lang="en-US" sz="1050" dirty="0">
                <a:latin typeface="Ink Free" panose="03080402000500000000" pitchFamily="66" charset="0"/>
              </a:endParaRPr>
            </a:p>
          </p:txBody>
        </p:sp>
        <p:pic>
          <p:nvPicPr>
            <p:cNvPr id="6146" name="Picture 2">
              <a:extLst>
                <a:ext uri="{FF2B5EF4-FFF2-40B4-BE49-F238E27FC236}">
                  <a16:creationId xmlns:a16="http://schemas.microsoft.com/office/drawing/2014/main" id="{4580CF90-D4A6-4644-B355-9D3A993A11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47494" y="955221"/>
              <a:ext cx="4916891" cy="51263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4F35B2D-70BA-A84E-AFCB-CFE2DD1B8254}"/>
              </a:ext>
            </a:extLst>
          </p:cNvPr>
          <p:cNvSpPr txBox="1"/>
          <p:nvPr/>
        </p:nvSpPr>
        <p:spPr>
          <a:xfrm>
            <a:off x="6369838" y="0"/>
            <a:ext cx="5143500" cy="438582"/>
          </a:xfrm>
          <a:prstGeom prst="rect">
            <a:avLst/>
          </a:prstGeom>
          <a:solidFill>
            <a:srgbClr val="D5FFF7"/>
          </a:solidFill>
          <a:ln w="28575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k Free" panose="03080402000500000000" pitchFamily="66" charset="0"/>
              </a:rPr>
              <a:t>Activity 1: </a:t>
            </a:r>
            <a:r>
              <a:rPr lang="en-US" sz="1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k Free" panose="03080402000500000000" pitchFamily="66" charset="0"/>
              </a:rPr>
              <a:t>Evaluate tide pool biodiversity</a:t>
            </a: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FEF3FC76-34AB-DE4E-BDCD-46D732EB6B92}"/>
              </a:ext>
            </a:extLst>
          </p:cNvPr>
          <p:cNvSpPr/>
          <p:nvPr/>
        </p:nvSpPr>
        <p:spPr>
          <a:xfrm>
            <a:off x="6361157" y="-38933"/>
            <a:ext cx="5143500" cy="6858000"/>
          </a:xfrm>
          <a:prstGeom prst="frame">
            <a:avLst>
              <a:gd name="adj1" fmla="val 104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DD293C-94E1-DD45-9B2C-1445D4720C55}"/>
              </a:ext>
            </a:extLst>
          </p:cNvPr>
          <p:cNvSpPr txBox="1"/>
          <p:nvPr/>
        </p:nvSpPr>
        <p:spPr>
          <a:xfrm>
            <a:off x="7531209" y="391092"/>
            <a:ext cx="282075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Ink Free" panose="03080402000500000000" pitchFamily="66" charset="0"/>
              </a:rPr>
              <a:t>Worksheet for Study Site B</a:t>
            </a:r>
            <a:endParaRPr lang="en-US" sz="1050" dirty="0">
              <a:latin typeface="Ink Free" panose="03080402000500000000" pitchFamily="66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4A5C-9174-E842-BAB8-FD5BC740DC00}"/>
              </a:ext>
            </a:extLst>
          </p:cNvPr>
          <p:cNvSpPr txBox="1"/>
          <p:nvPr/>
        </p:nvSpPr>
        <p:spPr>
          <a:xfrm>
            <a:off x="6459143" y="627033"/>
            <a:ext cx="4947529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 algn="just">
              <a:buAutoNum type="arabicPeriod"/>
            </a:pPr>
            <a:r>
              <a:rPr lang="en-US" sz="975" dirty="0">
                <a:latin typeface="Ink Free" panose="03080402000500000000" pitchFamily="66" charset="0"/>
              </a:rPr>
              <a:t>List the name of all the organisms that you see in Study Site B in the first column</a:t>
            </a:r>
          </a:p>
          <a:p>
            <a:pPr marL="257175" indent="-257175" algn="just">
              <a:buAutoNum type="arabicPeriod"/>
            </a:pPr>
            <a:r>
              <a:rPr lang="en-US" sz="975" dirty="0">
                <a:latin typeface="Ink Free" panose="03080402000500000000" pitchFamily="66" charset="0"/>
              </a:rPr>
              <a:t>Fill in the number of each organism that you see in each Grid </a:t>
            </a:r>
          </a:p>
          <a:p>
            <a:pPr marL="257175" indent="-257175" algn="just">
              <a:buAutoNum type="arabicPeriod"/>
            </a:pPr>
            <a:endParaRPr lang="en-US" sz="975" dirty="0">
              <a:latin typeface="Ink Free" panose="03080402000500000000" pitchFamily="66" charset="0"/>
            </a:endParaRPr>
          </a:p>
        </p:txBody>
      </p:sp>
      <p:graphicFrame>
        <p:nvGraphicFramePr>
          <p:cNvPr id="11" name="Table 23">
            <a:extLst>
              <a:ext uri="{FF2B5EF4-FFF2-40B4-BE49-F238E27FC236}">
                <a16:creationId xmlns:a16="http://schemas.microsoft.com/office/drawing/2014/main" id="{418353C3-64BB-CB41-BB89-A2C3F57CCA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36630"/>
              </p:ext>
            </p:extLst>
          </p:nvPr>
        </p:nvGraphicFramePr>
        <p:xfrm>
          <a:off x="6505798" y="1005513"/>
          <a:ext cx="4900875" cy="5318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42">
                  <a:extLst>
                    <a:ext uri="{9D8B030D-6E8A-4147-A177-3AD203B41FA5}">
                      <a16:colId xmlns:a16="http://schemas.microsoft.com/office/drawing/2014/main" val="3088256649"/>
                    </a:ext>
                  </a:extLst>
                </a:gridCol>
                <a:gridCol w="598207">
                  <a:extLst>
                    <a:ext uri="{9D8B030D-6E8A-4147-A177-3AD203B41FA5}">
                      <a16:colId xmlns:a16="http://schemas.microsoft.com/office/drawing/2014/main" val="1015595876"/>
                    </a:ext>
                  </a:extLst>
                </a:gridCol>
                <a:gridCol w="581413">
                  <a:extLst>
                    <a:ext uri="{9D8B030D-6E8A-4147-A177-3AD203B41FA5}">
                      <a16:colId xmlns:a16="http://schemas.microsoft.com/office/drawing/2014/main" val="3575629805"/>
                    </a:ext>
                  </a:extLst>
                </a:gridCol>
                <a:gridCol w="592595">
                  <a:extLst>
                    <a:ext uri="{9D8B030D-6E8A-4147-A177-3AD203B41FA5}">
                      <a16:colId xmlns:a16="http://schemas.microsoft.com/office/drawing/2014/main" val="3696362991"/>
                    </a:ext>
                  </a:extLst>
                </a:gridCol>
                <a:gridCol w="626137">
                  <a:extLst>
                    <a:ext uri="{9D8B030D-6E8A-4147-A177-3AD203B41FA5}">
                      <a16:colId xmlns:a16="http://schemas.microsoft.com/office/drawing/2014/main" val="585352370"/>
                    </a:ext>
                  </a:extLst>
                </a:gridCol>
                <a:gridCol w="626138">
                  <a:extLst>
                    <a:ext uri="{9D8B030D-6E8A-4147-A177-3AD203B41FA5}">
                      <a16:colId xmlns:a16="http://schemas.microsoft.com/office/drawing/2014/main" val="2421896597"/>
                    </a:ext>
                  </a:extLst>
                </a:gridCol>
                <a:gridCol w="682043">
                  <a:extLst>
                    <a:ext uri="{9D8B030D-6E8A-4147-A177-3AD203B41FA5}">
                      <a16:colId xmlns:a16="http://schemas.microsoft.com/office/drawing/2014/main" val="269337775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Ink Free" panose="03080402000500000000" pitchFamily="66" charset="0"/>
                        </a:rPr>
                        <a:t>Species name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1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2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3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4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5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6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85919749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48056926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9481632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4731013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408390422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79339126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61393143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49366473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19908906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65274058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76281953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28634982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9911569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815182697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N1= Total # of organisms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406692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N2= Total # of organism types 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118904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Diversity index</a:t>
                      </a:r>
                    </a:p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=N2/N1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79191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Biodiversity</a:t>
                      </a:r>
                    </a:p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(Lo, Med, Hi)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62672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67B6CA3-1315-B74E-B9A2-32A1500F46AD}"/>
              </a:ext>
            </a:extLst>
          </p:cNvPr>
          <p:cNvSpPr txBox="1"/>
          <p:nvPr/>
        </p:nvSpPr>
        <p:spPr>
          <a:xfrm>
            <a:off x="6459142" y="6315544"/>
            <a:ext cx="4947529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975" dirty="0">
                <a:latin typeface="Ink Free" panose="03080402000500000000" pitchFamily="66" charset="0"/>
              </a:rPr>
              <a:t>3. Per Study Site B (combination of all 6 grids): </a:t>
            </a:r>
          </a:p>
          <a:p>
            <a:r>
              <a:rPr lang="en-US" sz="975" dirty="0">
                <a:solidFill>
                  <a:srgbClr val="FF0000"/>
                </a:solidFill>
                <a:latin typeface="Ink Free" panose="03080402000500000000" pitchFamily="66" charset="0"/>
              </a:rPr>
              <a:t>N1 = ……………	  N2 = …………….  Diversity index = …………….. Biodiversity: ……………………………</a:t>
            </a:r>
          </a:p>
        </p:txBody>
      </p:sp>
    </p:spTree>
    <p:extLst>
      <p:ext uri="{BB962C8B-B14F-4D97-AF65-F5344CB8AC3E}">
        <p14:creationId xmlns:p14="http://schemas.microsoft.com/office/powerpoint/2010/main" val="751283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3AEB703-C85B-DC4E-B2AD-BB1D9C06E9E7}"/>
              </a:ext>
            </a:extLst>
          </p:cNvPr>
          <p:cNvGrpSpPr/>
          <p:nvPr/>
        </p:nvGrpSpPr>
        <p:grpSpPr>
          <a:xfrm>
            <a:off x="555418" y="0"/>
            <a:ext cx="5152181" cy="6858000"/>
            <a:chOff x="3524250" y="0"/>
            <a:chExt cx="5152181" cy="68580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D1BFB38-6C77-4B07-817B-6A06188D0AD1}"/>
                </a:ext>
              </a:extLst>
            </p:cNvPr>
            <p:cNvSpPr txBox="1"/>
            <p:nvPr/>
          </p:nvSpPr>
          <p:spPr>
            <a:xfrm>
              <a:off x="3532931" y="38933"/>
              <a:ext cx="5143500" cy="438582"/>
            </a:xfrm>
            <a:prstGeom prst="rect">
              <a:avLst/>
            </a:prstGeom>
            <a:solidFill>
              <a:srgbClr val="D5FFF7"/>
            </a:solidFill>
            <a:ln w="28575">
              <a:solidFill>
                <a:schemeClr val="tx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Activity 1: </a:t>
              </a:r>
              <a:r>
                <a:rPr 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Evaluate tide pool biodiversity</a:t>
              </a:r>
            </a:p>
          </p:txBody>
        </p:sp>
        <p:sp>
          <p:nvSpPr>
            <p:cNvPr id="2" name="Frame 1">
              <a:extLst>
                <a:ext uri="{FF2B5EF4-FFF2-40B4-BE49-F238E27FC236}">
                  <a16:creationId xmlns:a16="http://schemas.microsoft.com/office/drawing/2014/main" id="{AF071B65-5C68-448A-9A66-6D8807B6A4BB}"/>
                </a:ext>
              </a:extLst>
            </p:cNvPr>
            <p:cNvSpPr/>
            <p:nvPr/>
          </p:nvSpPr>
          <p:spPr>
            <a:xfrm>
              <a:off x="3524250" y="0"/>
              <a:ext cx="5143500" cy="6858000"/>
            </a:xfrm>
            <a:prstGeom prst="frame">
              <a:avLst>
                <a:gd name="adj1" fmla="val 1047"/>
              </a:avLst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F388BF5-475C-094A-BF6B-8728E5385148}"/>
                </a:ext>
              </a:extLst>
            </p:cNvPr>
            <p:cNvSpPr txBox="1"/>
            <p:nvPr/>
          </p:nvSpPr>
          <p:spPr>
            <a:xfrm>
              <a:off x="4694302" y="554785"/>
              <a:ext cx="282075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latin typeface="Ink Free" panose="03080402000500000000" pitchFamily="66" charset="0"/>
                </a:rPr>
                <a:t>Study Site B</a:t>
              </a:r>
              <a:endParaRPr lang="en-US" sz="1050" dirty="0">
                <a:latin typeface="Ink Free" panose="03080402000500000000" pitchFamily="66" charset="0"/>
              </a:endParaRPr>
            </a:p>
          </p:txBody>
        </p:sp>
        <p:pic>
          <p:nvPicPr>
            <p:cNvPr id="6146" name="Picture 2">
              <a:extLst>
                <a:ext uri="{FF2B5EF4-FFF2-40B4-BE49-F238E27FC236}">
                  <a16:creationId xmlns:a16="http://schemas.microsoft.com/office/drawing/2014/main" id="{4580CF90-D4A6-4644-B355-9D3A993A11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47494" y="955221"/>
              <a:ext cx="4916891" cy="51263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4F35B2D-70BA-A84E-AFCB-CFE2DD1B8254}"/>
              </a:ext>
            </a:extLst>
          </p:cNvPr>
          <p:cNvSpPr txBox="1"/>
          <p:nvPr/>
        </p:nvSpPr>
        <p:spPr>
          <a:xfrm>
            <a:off x="6369838" y="0"/>
            <a:ext cx="5143500" cy="438582"/>
          </a:xfrm>
          <a:prstGeom prst="rect">
            <a:avLst/>
          </a:prstGeom>
          <a:solidFill>
            <a:srgbClr val="D5FFF7"/>
          </a:solidFill>
          <a:ln w="28575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k Free" panose="03080402000500000000" pitchFamily="66" charset="0"/>
              </a:rPr>
              <a:t>Activity 1: </a:t>
            </a:r>
            <a:r>
              <a:rPr lang="en-US" sz="1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k Free" panose="03080402000500000000" pitchFamily="66" charset="0"/>
              </a:rPr>
              <a:t>Evaluate tide pool biodiversity</a:t>
            </a: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FEF3FC76-34AB-DE4E-BDCD-46D732EB6B92}"/>
              </a:ext>
            </a:extLst>
          </p:cNvPr>
          <p:cNvSpPr/>
          <p:nvPr/>
        </p:nvSpPr>
        <p:spPr>
          <a:xfrm>
            <a:off x="6361157" y="-38933"/>
            <a:ext cx="5143500" cy="6858000"/>
          </a:xfrm>
          <a:prstGeom prst="frame">
            <a:avLst>
              <a:gd name="adj1" fmla="val 104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DD293C-94E1-DD45-9B2C-1445D4720C55}"/>
              </a:ext>
            </a:extLst>
          </p:cNvPr>
          <p:cNvSpPr txBox="1"/>
          <p:nvPr/>
        </p:nvSpPr>
        <p:spPr>
          <a:xfrm>
            <a:off x="7531209" y="391092"/>
            <a:ext cx="282075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Ink Free" panose="03080402000500000000" pitchFamily="66" charset="0"/>
              </a:rPr>
              <a:t>Worksheet for Study Site B</a:t>
            </a:r>
            <a:endParaRPr lang="en-US" sz="1050" dirty="0">
              <a:latin typeface="Ink Free" panose="03080402000500000000" pitchFamily="66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5D4A5C-9174-E842-BAB8-FD5BC740DC00}"/>
              </a:ext>
            </a:extLst>
          </p:cNvPr>
          <p:cNvSpPr txBox="1"/>
          <p:nvPr/>
        </p:nvSpPr>
        <p:spPr>
          <a:xfrm>
            <a:off x="6459143" y="627033"/>
            <a:ext cx="4947529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 algn="just">
              <a:buAutoNum type="arabicPeriod"/>
            </a:pPr>
            <a:r>
              <a:rPr lang="en-US" sz="975" dirty="0">
                <a:latin typeface="Ink Free" panose="03080402000500000000" pitchFamily="66" charset="0"/>
              </a:rPr>
              <a:t>List the name of all the organisms that you see in Study Site B in the first column</a:t>
            </a:r>
          </a:p>
          <a:p>
            <a:pPr marL="257175" indent="-257175" algn="just">
              <a:buAutoNum type="arabicPeriod"/>
            </a:pPr>
            <a:r>
              <a:rPr lang="en-US" sz="975" dirty="0">
                <a:latin typeface="Ink Free" panose="03080402000500000000" pitchFamily="66" charset="0"/>
              </a:rPr>
              <a:t>Fill in the number of each organism that you see in each Grid </a:t>
            </a:r>
          </a:p>
          <a:p>
            <a:pPr marL="257175" indent="-257175" algn="just">
              <a:buAutoNum type="arabicPeriod"/>
            </a:pPr>
            <a:endParaRPr lang="en-US" sz="975" dirty="0">
              <a:latin typeface="Ink Free" panose="03080402000500000000" pitchFamily="66" charset="0"/>
            </a:endParaRPr>
          </a:p>
        </p:txBody>
      </p:sp>
      <p:graphicFrame>
        <p:nvGraphicFramePr>
          <p:cNvPr id="11" name="Table 23">
            <a:extLst>
              <a:ext uri="{FF2B5EF4-FFF2-40B4-BE49-F238E27FC236}">
                <a16:creationId xmlns:a16="http://schemas.microsoft.com/office/drawing/2014/main" id="{418353C3-64BB-CB41-BB89-A2C3F57CCAC7}"/>
              </a:ext>
            </a:extLst>
          </p:cNvPr>
          <p:cNvGraphicFramePr>
            <a:graphicFrameLocks noGrp="1"/>
          </p:cNvGraphicFramePr>
          <p:nvPr/>
        </p:nvGraphicFramePr>
        <p:xfrm>
          <a:off x="6505798" y="1005513"/>
          <a:ext cx="4900875" cy="5318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42">
                  <a:extLst>
                    <a:ext uri="{9D8B030D-6E8A-4147-A177-3AD203B41FA5}">
                      <a16:colId xmlns:a16="http://schemas.microsoft.com/office/drawing/2014/main" val="3088256649"/>
                    </a:ext>
                  </a:extLst>
                </a:gridCol>
                <a:gridCol w="598207">
                  <a:extLst>
                    <a:ext uri="{9D8B030D-6E8A-4147-A177-3AD203B41FA5}">
                      <a16:colId xmlns:a16="http://schemas.microsoft.com/office/drawing/2014/main" val="1015595876"/>
                    </a:ext>
                  </a:extLst>
                </a:gridCol>
                <a:gridCol w="581413">
                  <a:extLst>
                    <a:ext uri="{9D8B030D-6E8A-4147-A177-3AD203B41FA5}">
                      <a16:colId xmlns:a16="http://schemas.microsoft.com/office/drawing/2014/main" val="3575629805"/>
                    </a:ext>
                  </a:extLst>
                </a:gridCol>
                <a:gridCol w="592595">
                  <a:extLst>
                    <a:ext uri="{9D8B030D-6E8A-4147-A177-3AD203B41FA5}">
                      <a16:colId xmlns:a16="http://schemas.microsoft.com/office/drawing/2014/main" val="3696362991"/>
                    </a:ext>
                  </a:extLst>
                </a:gridCol>
                <a:gridCol w="626137">
                  <a:extLst>
                    <a:ext uri="{9D8B030D-6E8A-4147-A177-3AD203B41FA5}">
                      <a16:colId xmlns:a16="http://schemas.microsoft.com/office/drawing/2014/main" val="585352370"/>
                    </a:ext>
                  </a:extLst>
                </a:gridCol>
                <a:gridCol w="626138">
                  <a:extLst>
                    <a:ext uri="{9D8B030D-6E8A-4147-A177-3AD203B41FA5}">
                      <a16:colId xmlns:a16="http://schemas.microsoft.com/office/drawing/2014/main" val="2421896597"/>
                    </a:ext>
                  </a:extLst>
                </a:gridCol>
                <a:gridCol w="682043">
                  <a:extLst>
                    <a:ext uri="{9D8B030D-6E8A-4147-A177-3AD203B41FA5}">
                      <a16:colId xmlns:a16="http://schemas.microsoft.com/office/drawing/2014/main" val="269337775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Ink Free" panose="03080402000500000000" pitchFamily="66" charset="0"/>
                        </a:rPr>
                        <a:t>Species name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1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2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3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4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5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Ink Free" panose="03080402000500000000" pitchFamily="66" charset="0"/>
                        </a:rPr>
                        <a:t>Grid 6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85919749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48056926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9481632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4731013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408390422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79339126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61393143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49366473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19908906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65274058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76281953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28634982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09911569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815182697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N1= Total # of organisms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406692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N2= Total # of organism types 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118904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Diversity index</a:t>
                      </a:r>
                    </a:p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=N2/N1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479191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Biodiversity</a:t>
                      </a:r>
                    </a:p>
                    <a:p>
                      <a:pPr algn="ctr"/>
                      <a:r>
                        <a:rPr lang="en-US" sz="900" b="1" dirty="0">
                          <a:latin typeface="Ink Free" panose="03080402000500000000" pitchFamily="66" charset="0"/>
                        </a:rPr>
                        <a:t>(Lo, Med, Hi)</a:t>
                      </a: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 dirty="0">
                        <a:latin typeface="Ink Free" panose="03080402000500000000" pitchFamily="66" charset="0"/>
                      </a:endParaRPr>
                    </a:p>
                  </a:txBody>
                  <a:tcPr marL="68580" marR="68580" marT="34290" marB="3429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62672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67B6CA3-1315-B74E-B9A2-32A1500F46AD}"/>
              </a:ext>
            </a:extLst>
          </p:cNvPr>
          <p:cNvSpPr txBox="1"/>
          <p:nvPr/>
        </p:nvSpPr>
        <p:spPr>
          <a:xfrm>
            <a:off x="6459142" y="6315544"/>
            <a:ext cx="4947529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975" dirty="0">
                <a:latin typeface="Ink Free" panose="03080402000500000000" pitchFamily="66" charset="0"/>
              </a:rPr>
              <a:t>3. Per Study Site B (combination of all 6 grids): </a:t>
            </a:r>
          </a:p>
          <a:p>
            <a:r>
              <a:rPr lang="en-US" sz="975" dirty="0">
                <a:solidFill>
                  <a:srgbClr val="FF0000"/>
                </a:solidFill>
                <a:latin typeface="Ink Free" panose="03080402000500000000" pitchFamily="66" charset="0"/>
              </a:rPr>
              <a:t>N1 = ……………	  N2 = …………….  Diversity index = …………….. Biodiversity: ……………………………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767F923-9A3C-9744-92F8-B4F0A341C288}"/>
              </a:ext>
            </a:extLst>
          </p:cNvPr>
          <p:cNvCxnSpPr>
            <a:stCxn id="6146" idx="0"/>
            <a:endCxn id="6146" idx="2"/>
          </p:cNvCxnSpPr>
          <p:nvPr/>
        </p:nvCxnSpPr>
        <p:spPr>
          <a:xfrm>
            <a:off x="3137108" y="955221"/>
            <a:ext cx="0" cy="5126314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804F328-009D-9C4A-A04A-30A3D155E9A7}"/>
              </a:ext>
            </a:extLst>
          </p:cNvPr>
          <p:cNvCxnSpPr>
            <a:cxnSpLocks/>
          </p:cNvCxnSpPr>
          <p:nvPr/>
        </p:nvCxnSpPr>
        <p:spPr>
          <a:xfrm>
            <a:off x="687343" y="2554456"/>
            <a:ext cx="490821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2D6587-8C69-DC41-88EF-8C295B61BE11}"/>
              </a:ext>
            </a:extLst>
          </p:cNvPr>
          <p:cNvCxnSpPr>
            <a:cxnSpLocks/>
          </p:cNvCxnSpPr>
          <p:nvPr/>
        </p:nvCxnSpPr>
        <p:spPr>
          <a:xfrm>
            <a:off x="687343" y="4373610"/>
            <a:ext cx="490821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33F4EDD-9F80-8D45-B219-763BB06594F9}"/>
              </a:ext>
            </a:extLst>
          </p:cNvPr>
          <p:cNvSpPr txBox="1"/>
          <p:nvPr/>
        </p:nvSpPr>
        <p:spPr>
          <a:xfrm>
            <a:off x="785327" y="10177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20C1AC-28A0-DC4E-BA5C-9C771DE2AD1E}"/>
              </a:ext>
            </a:extLst>
          </p:cNvPr>
          <p:cNvSpPr txBox="1"/>
          <p:nvPr/>
        </p:nvSpPr>
        <p:spPr>
          <a:xfrm>
            <a:off x="780242" y="26628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ACEED2-FF77-254C-895C-CF0AB2970876}"/>
              </a:ext>
            </a:extLst>
          </p:cNvPr>
          <p:cNvSpPr txBox="1"/>
          <p:nvPr/>
        </p:nvSpPr>
        <p:spPr>
          <a:xfrm>
            <a:off x="780242" y="45721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4126A4-CF6C-3440-A502-5F61A2784759}"/>
              </a:ext>
            </a:extLst>
          </p:cNvPr>
          <p:cNvSpPr txBox="1"/>
          <p:nvPr/>
        </p:nvSpPr>
        <p:spPr>
          <a:xfrm>
            <a:off x="3252318" y="10177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88274F-1E31-5F41-9376-459D28AFBBC3}"/>
              </a:ext>
            </a:extLst>
          </p:cNvPr>
          <p:cNvSpPr txBox="1"/>
          <p:nvPr/>
        </p:nvSpPr>
        <p:spPr>
          <a:xfrm>
            <a:off x="3281750" y="26628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67FFAA-2CC8-4F4B-A00E-648B4CE59FFA}"/>
              </a:ext>
            </a:extLst>
          </p:cNvPr>
          <p:cNvSpPr txBox="1"/>
          <p:nvPr/>
        </p:nvSpPr>
        <p:spPr>
          <a:xfrm>
            <a:off x="3252318" y="456711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985284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97A3CC-C1B4-D845-9C29-D555D6C07663}"/>
              </a:ext>
            </a:extLst>
          </p:cNvPr>
          <p:cNvSpPr txBox="1"/>
          <p:nvPr/>
        </p:nvSpPr>
        <p:spPr>
          <a:xfrm>
            <a:off x="843148" y="36033"/>
            <a:ext cx="109252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accent1"/>
                </a:solidFill>
                <a:latin typeface="Ink Free" panose="03080402000500000000" pitchFamily="66" charset="0"/>
              </a:rPr>
              <a:t>Let’s discuss</a:t>
            </a:r>
          </a:p>
          <a:p>
            <a:pPr algn="ctr"/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1. Which study site has </a:t>
            </a:r>
            <a: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  <a:t>more types of organisms</a:t>
            </a:r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? </a:t>
            </a:r>
          </a:p>
          <a:p>
            <a:pPr algn="ctr"/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2. Which study site has </a:t>
            </a:r>
            <a: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  <a:t>more total organisms </a:t>
            </a:r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(including organisms of the same type)?</a:t>
            </a:r>
          </a:p>
          <a:p>
            <a:pPr algn="ctr"/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3. As a result, which study site is </a:t>
            </a:r>
            <a: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  <a:t>more diverse</a:t>
            </a:r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? </a:t>
            </a:r>
            <a:endParaRPr lang="en-US" sz="2800" dirty="0">
              <a:solidFill>
                <a:schemeClr val="accent1"/>
              </a:solidFill>
              <a:latin typeface="Ink Free" panose="03080402000500000000" pitchFamily="66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B60EB6B-B69C-A54D-8E9B-1707EBDD4B12}"/>
              </a:ext>
            </a:extLst>
          </p:cNvPr>
          <p:cNvGrpSpPr/>
          <p:nvPr/>
        </p:nvGrpSpPr>
        <p:grpSpPr>
          <a:xfrm>
            <a:off x="1524807" y="1336863"/>
            <a:ext cx="4151597" cy="5653280"/>
            <a:chOff x="1845441" y="1372488"/>
            <a:chExt cx="4151597" cy="565328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D21A6AC9-2303-7044-A357-7685876A8F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17" t="6976" r="4928" b="3839"/>
            <a:stretch/>
          </p:blipFill>
          <p:spPr bwMode="auto">
            <a:xfrm>
              <a:off x="1845441" y="1695653"/>
              <a:ext cx="4151597" cy="5330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0159C94-B217-FA44-8024-3F62DB9466BE}"/>
                </a:ext>
              </a:extLst>
            </p:cNvPr>
            <p:cNvSpPr txBox="1"/>
            <p:nvPr/>
          </p:nvSpPr>
          <p:spPr>
            <a:xfrm>
              <a:off x="2510859" y="1372488"/>
              <a:ext cx="282075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latin typeface="Ink Free" panose="03080402000500000000" pitchFamily="66" charset="0"/>
                </a:rPr>
                <a:t>Study Site A</a:t>
              </a:r>
              <a:endParaRPr lang="en-US" sz="1050" dirty="0">
                <a:latin typeface="Ink Free" panose="03080402000500000000" pitchFamily="66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EBACD0-561C-C541-B7A6-0F76A6C924D9}"/>
              </a:ext>
            </a:extLst>
          </p:cNvPr>
          <p:cNvGrpSpPr/>
          <p:nvPr/>
        </p:nvGrpSpPr>
        <p:grpSpPr>
          <a:xfrm>
            <a:off x="6515598" y="1348738"/>
            <a:ext cx="4916891" cy="5473229"/>
            <a:chOff x="6960447" y="1348738"/>
            <a:chExt cx="4916891" cy="5473229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52BB58A3-0F1C-1C41-9E43-D902536CB0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60447" y="1695653"/>
              <a:ext cx="4916891" cy="51263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5A50C0-4D32-7A44-8582-F766ABCCBABA}"/>
                </a:ext>
              </a:extLst>
            </p:cNvPr>
            <p:cNvSpPr txBox="1"/>
            <p:nvPr/>
          </p:nvSpPr>
          <p:spPr>
            <a:xfrm>
              <a:off x="8019012" y="1348738"/>
              <a:ext cx="282075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latin typeface="Ink Free" panose="03080402000500000000" pitchFamily="66" charset="0"/>
                </a:rPr>
                <a:t>Study Site B</a:t>
              </a:r>
              <a:endParaRPr lang="en-US" sz="1050" dirty="0">
                <a:latin typeface="Ink Free" panose="03080402000500000000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7664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33A2BC7-F309-FF46-9323-494D454DCDC4}"/>
              </a:ext>
            </a:extLst>
          </p:cNvPr>
          <p:cNvGrpSpPr/>
          <p:nvPr/>
        </p:nvGrpSpPr>
        <p:grpSpPr>
          <a:xfrm>
            <a:off x="709798" y="0"/>
            <a:ext cx="5143500" cy="6858000"/>
            <a:chOff x="3524250" y="0"/>
            <a:chExt cx="5143500" cy="6858000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D5732EC-2CE4-4E28-8D10-213AD75F2517}"/>
                </a:ext>
              </a:extLst>
            </p:cNvPr>
            <p:cNvCxnSpPr>
              <a:cxnSpLocks/>
            </p:cNvCxnSpPr>
            <p:nvPr/>
          </p:nvCxnSpPr>
          <p:spPr>
            <a:xfrm>
              <a:off x="3559360" y="4897277"/>
              <a:ext cx="5091147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C04B5B2-1BA7-498E-8580-A4447D5AC5DD}"/>
                </a:ext>
              </a:extLst>
            </p:cNvPr>
            <p:cNvCxnSpPr>
              <a:cxnSpLocks/>
            </p:cNvCxnSpPr>
            <p:nvPr/>
          </p:nvCxnSpPr>
          <p:spPr>
            <a:xfrm>
              <a:off x="6092228" y="1815547"/>
              <a:ext cx="12082" cy="3081731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39B90D1-0506-44B1-A3D6-E1E9016B19D3}"/>
                </a:ext>
              </a:extLst>
            </p:cNvPr>
            <p:cNvCxnSpPr>
              <a:cxnSpLocks/>
            </p:cNvCxnSpPr>
            <p:nvPr/>
          </p:nvCxnSpPr>
          <p:spPr>
            <a:xfrm>
              <a:off x="3576603" y="2828906"/>
              <a:ext cx="5091147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3BE4E5F-56B8-447C-A4BA-6CBEC87CA9ED}"/>
                </a:ext>
              </a:extLst>
            </p:cNvPr>
            <p:cNvCxnSpPr>
              <a:cxnSpLocks/>
            </p:cNvCxnSpPr>
            <p:nvPr/>
          </p:nvCxnSpPr>
          <p:spPr>
            <a:xfrm>
              <a:off x="3532932" y="1797684"/>
              <a:ext cx="506052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34C8EAE-9CA3-48C9-BC6D-2C90B2F522C2}"/>
                </a:ext>
              </a:extLst>
            </p:cNvPr>
            <p:cNvSpPr txBox="1"/>
            <p:nvPr/>
          </p:nvSpPr>
          <p:spPr>
            <a:xfrm>
              <a:off x="3685230" y="528106"/>
              <a:ext cx="2820759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latin typeface="Ink Free" panose="03080402000500000000" pitchFamily="66" charset="0"/>
                </a:rPr>
                <a:t>Food for thought:    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latin typeface="Ink Free" panose="03080402000500000000" pitchFamily="66" charset="0"/>
                </a:rPr>
                <a:t>As beach-goers, what you wish to do to protect the tidal habitat? 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latin typeface="Ink Free" panose="03080402000500000000" pitchFamily="66" charset="0"/>
                </a:rPr>
                <a:t>As a fisherman, what can you do to protect the tide pool organisms? 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latin typeface="Ink Free" panose="03080402000500000000" pitchFamily="66" charset="0"/>
                </a:rPr>
                <a:t>As city leader, what can you do to protect the beach and tide pool?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749C74A-08EA-4CD5-AE69-7EAD1517AC06}"/>
                </a:ext>
              </a:extLst>
            </p:cNvPr>
            <p:cNvSpPr txBox="1"/>
            <p:nvPr/>
          </p:nvSpPr>
          <p:spPr>
            <a:xfrm>
              <a:off x="3616405" y="2837376"/>
              <a:ext cx="2495612" cy="807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b="1" dirty="0">
                  <a:latin typeface="Ink Free" panose="03080402000500000000" pitchFamily="66" charset="0"/>
                </a:rPr>
                <a:t>Step 2: </a:t>
              </a:r>
            </a:p>
            <a:p>
              <a:r>
                <a:rPr lang="en-US" sz="1050" dirty="0">
                  <a:latin typeface="Ink Free" panose="03080402000500000000" pitchFamily="66" charset="0"/>
                </a:rPr>
                <a:t>Among your group, let’s discuss in 25 minutes the following questions for the tide pool in Southern California coast</a:t>
              </a:r>
            </a:p>
          </p:txBody>
        </p:sp>
        <p:sp>
          <p:nvSpPr>
            <p:cNvPr id="2" name="Frame 1">
              <a:extLst>
                <a:ext uri="{FF2B5EF4-FFF2-40B4-BE49-F238E27FC236}">
                  <a16:creationId xmlns:a16="http://schemas.microsoft.com/office/drawing/2014/main" id="{AF071B65-5C68-448A-9A66-6D8807B6A4BB}"/>
                </a:ext>
              </a:extLst>
            </p:cNvPr>
            <p:cNvSpPr/>
            <p:nvPr/>
          </p:nvSpPr>
          <p:spPr>
            <a:xfrm>
              <a:off x="3524250" y="0"/>
              <a:ext cx="5143500" cy="6858000"/>
            </a:xfrm>
            <a:prstGeom prst="frame">
              <a:avLst>
                <a:gd name="adj1" fmla="val 1047"/>
              </a:avLst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4DE7A8F-01F2-4B53-9790-10F9869FDD59}"/>
                </a:ext>
              </a:extLst>
            </p:cNvPr>
            <p:cNvSpPr txBox="1"/>
            <p:nvPr/>
          </p:nvSpPr>
          <p:spPr>
            <a:xfrm>
              <a:off x="6396659" y="528106"/>
              <a:ext cx="20634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latin typeface="Ink Free" panose="03080402000500000000" pitchFamily="66" charset="0"/>
                </a:rPr>
                <a:t>What you will need:    </a:t>
              </a:r>
            </a:p>
            <a:p>
              <a:pPr marL="214313" indent="-214313">
                <a:buFont typeface="Wingdings" panose="05000000000000000000" pitchFamily="2" charset="2"/>
                <a:buChar char="q"/>
              </a:pPr>
              <a:r>
                <a:rPr lang="en-US" sz="1050" dirty="0">
                  <a:latin typeface="Ink Free" panose="03080402000500000000" pitchFamily="66" charset="0"/>
                </a:rPr>
                <a:t>1 pencil</a:t>
              </a:r>
            </a:p>
            <a:p>
              <a:pPr marL="214313" indent="-214313">
                <a:buFont typeface="Wingdings" panose="05000000000000000000" pitchFamily="2" charset="2"/>
                <a:buChar char="q"/>
              </a:pPr>
              <a:r>
                <a:rPr lang="en-US" sz="1050" dirty="0">
                  <a:latin typeface="Ink Free" panose="03080402000500000000" pitchFamily="66" charset="0"/>
                </a:rPr>
                <a:t>A worksheet (next page)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DE514B-4847-43F3-B5FB-E258963E4617}"/>
                </a:ext>
              </a:extLst>
            </p:cNvPr>
            <p:cNvSpPr txBox="1"/>
            <p:nvPr/>
          </p:nvSpPr>
          <p:spPr>
            <a:xfrm>
              <a:off x="3616404" y="1810237"/>
              <a:ext cx="2447285" cy="807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b="1" dirty="0">
                  <a:latin typeface="Ink Free" panose="03080402000500000000" pitchFamily="66" charset="0"/>
                </a:rPr>
                <a:t>Step 1: </a:t>
              </a:r>
            </a:p>
            <a:p>
              <a:r>
                <a:rPr lang="en-US" sz="1050" dirty="0">
                  <a:latin typeface="Ink Free" panose="03080402000500000000" pitchFamily="66" charset="0"/>
                </a:rPr>
                <a:t>Let’s divide into 3 groups to represent different groups of people to discuss our environmental action! 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9E1FA04-DE9D-4252-9D27-425D1D9080BC}"/>
                </a:ext>
              </a:extLst>
            </p:cNvPr>
            <p:cNvSpPr txBox="1"/>
            <p:nvPr/>
          </p:nvSpPr>
          <p:spPr>
            <a:xfrm>
              <a:off x="6129483" y="5324347"/>
              <a:ext cx="2448659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>
                  <a:latin typeface="Ink Free" panose="03080402000500000000" pitchFamily="66" charset="0"/>
                </a:rPr>
                <a:t>Let’s share the action sheet from your group to the class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B26C210-516D-A744-9095-CE53292F5334}"/>
                </a:ext>
              </a:extLst>
            </p:cNvPr>
            <p:cNvSpPr txBox="1"/>
            <p:nvPr/>
          </p:nvSpPr>
          <p:spPr>
            <a:xfrm>
              <a:off x="3559360" y="50428"/>
              <a:ext cx="5078333" cy="4385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Activity 2: </a:t>
              </a:r>
              <a:r>
                <a:rPr 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Human impacts on the tide pool diversity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510BB07-07BE-EA45-910E-9C0FCBFF0BBD}"/>
                </a:ext>
              </a:extLst>
            </p:cNvPr>
            <p:cNvSpPr txBox="1"/>
            <p:nvPr/>
          </p:nvSpPr>
          <p:spPr>
            <a:xfrm>
              <a:off x="6311535" y="1994119"/>
              <a:ext cx="1893515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57175" indent="-257175">
                <a:buAutoNum type="arabicPeriod"/>
              </a:pPr>
              <a:r>
                <a:rPr lang="en-US" sz="1050" dirty="0">
                  <a:latin typeface="Ink Free" panose="03080402000500000000" pitchFamily="66" charset="0"/>
                </a:rPr>
                <a:t> Group 1: Beach-goers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latin typeface="Ink Free" panose="03080402000500000000" pitchFamily="66" charset="0"/>
                </a:rPr>
                <a:t>Group 2: Fishermen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latin typeface="Ink Free" panose="03080402000500000000" pitchFamily="66" charset="0"/>
                </a:rPr>
                <a:t>Group 3: City leaders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AC6C73E-5893-3248-9B89-1DC241F298BC}"/>
                </a:ext>
              </a:extLst>
            </p:cNvPr>
            <p:cNvSpPr txBox="1"/>
            <p:nvPr/>
          </p:nvSpPr>
          <p:spPr>
            <a:xfrm>
              <a:off x="6112017" y="2878201"/>
              <a:ext cx="2376587" cy="1869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57175" indent="-257175">
                <a:buAutoNum type="arabicPeriod"/>
              </a:pPr>
              <a:r>
                <a:rPr lang="en-US" sz="1050" dirty="0">
                  <a:solidFill>
                    <a:schemeClr val="accent1"/>
                  </a:solidFill>
                  <a:latin typeface="Ink Free" panose="03080402000500000000" pitchFamily="66" charset="0"/>
                </a:rPr>
                <a:t>What is the issue? 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solidFill>
                    <a:schemeClr val="accent1"/>
                  </a:solidFill>
                  <a:latin typeface="Ink Free" panose="03080402000500000000" pitchFamily="66" charset="0"/>
                </a:rPr>
                <a:t>What is the goal of your group? 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solidFill>
                    <a:schemeClr val="accent1"/>
                  </a:solidFill>
                  <a:latin typeface="Ink Free" panose="03080402000500000000" pitchFamily="66" charset="0"/>
                </a:rPr>
                <a:t>What skills will we need? 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solidFill>
                    <a:schemeClr val="accent1"/>
                  </a:solidFill>
                  <a:latin typeface="Ink Free" panose="03080402000500000000" pitchFamily="66" charset="0"/>
                </a:rPr>
                <a:t>Who could influence the decision? 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solidFill>
                    <a:schemeClr val="accent1"/>
                  </a:solidFill>
                  <a:latin typeface="Ink Free" panose="03080402000500000000" pitchFamily="66" charset="0"/>
                </a:rPr>
                <a:t>What are the actions?  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solidFill>
                    <a:schemeClr val="accent1"/>
                  </a:solidFill>
                  <a:latin typeface="Ink Free" panose="03080402000500000000" pitchFamily="66" charset="0"/>
                </a:rPr>
                <a:t>How will we find out what people think and feel about the issue? 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solidFill>
                    <a:schemeClr val="accent1"/>
                  </a:solidFill>
                  <a:latin typeface="Ink Free" panose="03080402000500000000" pitchFamily="66" charset="0"/>
                </a:rPr>
                <a:t>How can we make people more aware of the issue? </a:t>
              </a:r>
            </a:p>
            <a:p>
              <a:pPr marL="257175" indent="-257175">
                <a:buAutoNum type="arabicPeriod"/>
              </a:pPr>
              <a:r>
                <a:rPr lang="en-US" sz="1050" dirty="0">
                  <a:solidFill>
                    <a:schemeClr val="accent1"/>
                  </a:solidFill>
                  <a:latin typeface="Ink Free" panose="03080402000500000000" pitchFamily="66" charset="0"/>
                </a:rPr>
                <a:t>What information do we need and where we will find it? </a:t>
              </a:r>
            </a:p>
          </p:txBody>
        </p:sp>
        <p:pic>
          <p:nvPicPr>
            <p:cNvPr id="9218" name="Picture 2">
              <a:extLst>
                <a:ext uri="{FF2B5EF4-FFF2-40B4-BE49-F238E27FC236}">
                  <a16:creationId xmlns:a16="http://schemas.microsoft.com/office/drawing/2014/main" id="{CDBD23AC-1217-824B-8109-CF3C820C10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13792" y="3888614"/>
              <a:ext cx="2488512" cy="27209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095C35B-5C7B-4841-9183-7F09164F258D}"/>
              </a:ext>
            </a:extLst>
          </p:cNvPr>
          <p:cNvGrpSpPr/>
          <p:nvPr/>
        </p:nvGrpSpPr>
        <p:grpSpPr>
          <a:xfrm>
            <a:off x="6219683" y="0"/>
            <a:ext cx="5143500" cy="6858000"/>
            <a:chOff x="3524250" y="0"/>
            <a:chExt cx="5143500" cy="6858000"/>
          </a:xfrm>
        </p:grpSpPr>
        <p:sp>
          <p:nvSpPr>
            <p:cNvPr id="19" name="Frame 18">
              <a:extLst>
                <a:ext uri="{FF2B5EF4-FFF2-40B4-BE49-F238E27FC236}">
                  <a16:creationId xmlns:a16="http://schemas.microsoft.com/office/drawing/2014/main" id="{E839B86D-583C-BC42-8C46-CD66E68832DA}"/>
                </a:ext>
              </a:extLst>
            </p:cNvPr>
            <p:cNvSpPr/>
            <p:nvPr/>
          </p:nvSpPr>
          <p:spPr>
            <a:xfrm>
              <a:off x="3524250" y="0"/>
              <a:ext cx="5143500" cy="6858000"/>
            </a:xfrm>
            <a:prstGeom prst="frame">
              <a:avLst>
                <a:gd name="adj1" fmla="val 1047"/>
              </a:avLst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3D6323B-2A86-D843-B378-2BDBFC0ABC1E}"/>
                </a:ext>
              </a:extLst>
            </p:cNvPr>
            <p:cNvSpPr txBox="1"/>
            <p:nvPr/>
          </p:nvSpPr>
          <p:spPr>
            <a:xfrm>
              <a:off x="3559360" y="50428"/>
              <a:ext cx="5078333" cy="43858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Activity 2: </a:t>
              </a:r>
              <a:r>
                <a:rPr lang="en-US" sz="15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nk Free" panose="03080402000500000000" pitchFamily="66" charset="0"/>
                </a:rPr>
                <a:t>Human impacts on the tide pool diversity</a:t>
              </a:r>
            </a:p>
          </p:txBody>
        </p:sp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12EEB0BF-2C27-6F43-8DFC-E589FF834FF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9" r="2608"/>
            <a:stretch/>
          </p:blipFill>
          <p:spPr bwMode="auto">
            <a:xfrm>
              <a:off x="3622078" y="1048703"/>
              <a:ext cx="4947845" cy="54495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6C5F08F-435E-1147-908B-4486DE041724}"/>
                </a:ext>
              </a:extLst>
            </p:cNvPr>
            <p:cNvSpPr txBox="1"/>
            <p:nvPr/>
          </p:nvSpPr>
          <p:spPr>
            <a:xfrm>
              <a:off x="3632175" y="596392"/>
              <a:ext cx="4937748" cy="392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975" dirty="0">
                  <a:latin typeface="Ink Free" panose="03080402000500000000" pitchFamily="66" charset="0"/>
                </a:rPr>
                <a:t>Group that you belong:	</a:t>
              </a:r>
              <a:r>
                <a:rPr lang="en-US" sz="975" b="1" dirty="0">
                  <a:latin typeface="Ink Free" panose="03080402000500000000" pitchFamily="66" charset="0"/>
                </a:rPr>
                <a:t>Beach-goers	Fishermen	City leaders </a:t>
              </a:r>
            </a:p>
            <a:p>
              <a:pPr algn="just"/>
              <a:r>
                <a:rPr lang="en-US" sz="975" dirty="0">
                  <a:latin typeface="Ink Free" panose="03080402000500000000" pitchFamily="66" charset="0"/>
                </a:rPr>
                <a:t>    (draw a circle)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8686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F37B73-F827-0543-9CA9-A65DC8948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65960"/>
            <a:ext cx="12192000" cy="292608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6E462124-4207-2243-8DB8-AD633BC73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414552"/>
            <a:ext cx="110490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  <a:t>Have you ever been to a rocky shore before?</a:t>
            </a:r>
          </a:p>
        </p:txBody>
      </p:sp>
      <p:sp>
        <p:nvSpPr>
          <p:cNvPr id="12" name="Title 8">
            <a:extLst>
              <a:ext uri="{FF2B5EF4-FFF2-40B4-BE49-F238E27FC236}">
                <a16:creationId xmlns:a16="http://schemas.microsoft.com/office/drawing/2014/main" id="{97EADA5E-97F4-1643-BC98-EBC6AAF1DC26}"/>
              </a:ext>
            </a:extLst>
          </p:cNvPr>
          <p:cNvSpPr txBox="1">
            <a:spLocks/>
          </p:cNvSpPr>
          <p:nvPr/>
        </p:nvSpPr>
        <p:spPr>
          <a:xfrm>
            <a:off x="665206" y="5274877"/>
            <a:ext cx="11049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  <a:t>Do you know who lives in the rocky shore? </a:t>
            </a:r>
          </a:p>
        </p:txBody>
      </p:sp>
    </p:spTree>
    <p:extLst>
      <p:ext uri="{BB962C8B-B14F-4D97-AF65-F5344CB8AC3E}">
        <p14:creationId xmlns:p14="http://schemas.microsoft.com/office/powerpoint/2010/main" val="3931896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0EBCF3-FC38-F24E-BAA3-E50DAD2C0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2303" y="4751859"/>
            <a:ext cx="3159211" cy="21061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7484D8-FC84-244C-AB4D-A626157F32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6631" y="4296113"/>
            <a:ext cx="3383177" cy="22554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3D957D-703D-DE4F-B2C8-C39A0C02A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0693" y="2104122"/>
            <a:ext cx="3191132" cy="21274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CE0F35-491F-7141-9220-C3AD4D131D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9" y="0"/>
            <a:ext cx="3059328" cy="2039552"/>
          </a:xfrm>
          <a:prstGeom prst="rect">
            <a:avLst/>
          </a:prstGeom>
        </p:spPr>
      </p:pic>
      <p:pic>
        <p:nvPicPr>
          <p:cNvPr id="5122" name="Picture 2" descr="1. In this area, competition between and among | Chegg.com">
            <a:extLst>
              <a:ext uri="{FF2B5EF4-FFF2-40B4-BE49-F238E27FC236}">
                <a16:creationId xmlns:a16="http://schemas.microsoft.com/office/drawing/2014/main" id="{CDC16532-0C67-8449-9AC7-8154B77653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" t="1758" r="684" b="1553"/>
          <a:stretch/>
        </p:blipFill>
        <p:spPr bwMode="auto">
          <a:xfrm>
            <a:off x="5618201" y="37071"/>
            <a:ext cx="6512014" cy="451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AF112B-F26B-1448-BC01-2B97C9EA4EDC}"/>
              </a:ext>
            </a:extLst>
          </p:cNvPr>
          <p:cNvSpPr txBox="1"/>
          <p:nvPr/>
        </p:nvSpPr>
        <p:spPr>
          <a:xfrm>
            <a:off x="3126259" y="852616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Spray Zone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4F6D85-70B8-6441-BC62-28148B6AE0D8}"/>
              </a:ext>
            </a:extLst>
          </p:cNvPr>
          <p:cNvSpPr txBox="1"/>
          <p:nvPr/>
        </p:nvSpPr>
        <p:spPr>
          <a:xfrm>
            <a:off x="147117" y="2993030"/>
            <a:ext cx="1263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High tide Zone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2FBFC7-897B-464A-979A-11348E7E152C}"/>
              </a:ext>
            </a:extLst>
          </p:cNvPr>
          <p:cNvSpPr txBox="1"/>
          <p:nvPr/>
        </p:nvSpPr>
        <p:spPr>
          <a:xfrm>
            <a:off x="552966" y="5239172"/>
            <a:ext cx="1237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Middle tide</a:t>
            </a:r>
          </a:p>
          <a:p>
            <a:pPr algn="ctr"/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Zone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554405-9319-CF49-A749-5AE24AA94572}"/>
              </a:ext>
            </a:extLst>
          </p:cNvPr>
          <p:cNvSpPr txBox="1"/>
          <p:nvPr/>
        </p:nvSpPr>
        <p:spPr>
          <a:xfrm>
            <a:off x="8824009" y="6139324"/>
            <a:ext cx="1027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Low tide</a:t>
            </a:r>
          </a:p>
          <a:p>
            <a:pPr algn="ctr"/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Zone</a:t>
            </a:r>
          </a:p>
        </p:txBody>
      </p:sp>
      <p:sp>
        <p:nvSpPr>
          <p:cNvPr id="12" name="Title 8">
            <a:extLst>
              <a:ext uri="{FF2B5EF4-FFF2-40B4-BE49-F238E27FC236}">
                <a16:creationId xmlns:a16="http://schemas.microsoft.com/office/drawing/2014/main" id="{E0F7E2C2-024E-A24A-80F7-82CD23361BA9}"/>
              </a:ext>
            </a:extLst>
          </p:cNvPr>
          <p:cNvSpPr txBox="1">
            <a:spLocks/>
          </p:cNvSpPr>
          <p:nvPr/>
        </p:nvSpPr>
        <p:spPr>
          <a:xfrm>
            <a:off x="9177711" y="4883526"/>
            <a:ext cx="2767152" cy="10806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  <a:t>Lots of sea creatures live in the rocky shore!</a:t>
            </a:r>
          </a:p>
        </p:txBody>
      </p:sp>
    </p:spTree>
    <p:extLst>
      <p:ext uri="{BB962C8B-B14F-4D97-AF65-F5344CB8AC3E}">
        <p14:creationId xmlns:p14="http://schemas.microsoft.com/office/powerpoint/2010/main" val="881733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7693CC-1C7C-0F4A-805C-7BD4B0F1DA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92" t="11667" r="15664" b="10000"/>
          <a:stretch/>
        </p:blipFill>
        <p:spPr>
          <a:xfrm>
            <a:off x="0" y="0"/>
            <a:ext cx="4450404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3EB14F2-9CA3-ED4A-AC36-5ED6724B2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4607" y="1846453"/>
            <a:ext cx="696921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  <a:t>Can you name the creatures on the rocky shore in the picture?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838727-0FAF-A94E-8384-ED991E4607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7939"/>
          <a:stretch/>
        </p:blipFill>
        <p:spPr>
          <a:xfrm>
            <a:off x="5622324" y="3282804"/>
            <a:ext cx="5128054" cy="1404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82969D-DFB7-3641-A4C3-50C4DC9B45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838"/>
          <a:stretch/>
        </p:blipFill>
        <p:spPr>
          <a:xfrm>
            <a:off x="4864608" y="4798092"/>
            <a:ext cx="6969211" cy="140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72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8A7566-9B5D-A349-B250-23A364DD28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9" t="2754" r="1933" b="2899"/>
          <a:stretch/>
        </p:blipFill>
        <p:spPr>
          <a:xfrm>
            <a:off x="1476046" y="0"/>
            <a:ext cx="9228276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25A51D5-9B08-0A41-80FC-9FDECE74E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5319" y="3707027"/>
            <a:ext cx="2850735" cy="1641261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  <a:t>WOW! </a:t>
            </a:r>
            <a:b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</a:br>
            <a: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  <a:t>45 organisms!</a:t>
            </a:r>
          </a:p>
        </p:txBody>
      </p:sp>
    </p:spTree>
    <p:extLst>
      <p:ext uri="{BB962C8B-B14F-4D97-AF65-F5344CB8AC3E}">
        <p14:creationId xmlns:p14="http://schemas.microsoft.com/office/powerpoint/2010/main" val="1648926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52338-9305-954D-80D5-9B70B099C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Ink Free" panose="03080402000500000000" pitchFamily="66" charset="0"/>
              </a:rPr>
              <a:t>How do scientists study tide pool biodiversity?</a:t>
            </a:r>
          </a:p>
        </p:txBody>
      </p:sp>
      <p:pic>
        <p:nvPicPr>
          <p:cNvPr id="3074" name="Picture 2" descr="Saunders Reef Biodiversity site">
            <a:extLst>
              <a:ext uri="{FF2B5EF4-FFF2-40B4-BE49-F238E27FC236}">
                <a16:creationId xmlns:a16="http://schemas.microsoft.com/office/drawing/2014/main" id="{A7D8E852-D8FD-3F47-869F-FA2AEDCAE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51384"/>
            <a:ext cx="12192000" cy="4418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F8F6D8C-A532-4E43-801E-E1967969BB06}"/>
              </a:ext>
            </a:extLst>
          </p:cNvPr>
          <p:cNvSpPr txBox="1">
            <a:spLocks/>
          </p:cNvSpPr>
          <p:nvPr/>
        </p:nvSpPr>
        <p:spPr>
          <a:xfrm>
            <a:off x="838200" y="56994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accent1"/>
                </a:solidFill>
                <a:latin typeface="Ink Free" panose="03080402000500000000" pitchFamily="66" charset="0"/>
              </a:rPr>
              <a:t>Do you know what the scientists are doing in this picture? </a:t>
            </a:r>
          </a:p>
        </p:txBody>
      </p:sp>
    </p:spTree>
    <p:extLst>
      <p:ext uri="{BB962C8B-B14F-4D97-AF65-F5344CB8AC3E}">
        <p14:creationId xmlns:p14="http://schemas.microsoft.com/office/powerpoint/2010/main" val="30816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4CF0A-20A3-7C4D-9273-D39C9570C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04071" cy="957489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  <a:t>The technique is called “</a:t>
            </a:r>
            <a:r>
              <a:rPr lang="en-US" b="1" dirty="0">
                <a:solidFill>
                  <a:schemeClr val="accent1"/>
                </a:solidFill>
                <a:highlight>
                  <a:srgbClr val="FFFF00"/>
                </a:highlight>
                <a:latin typeface="Ink Free" panose="03080402000500000000" pitchFamily="66" charset="0"/>
              </a:rPr>
              <a:t>Transect Sampling</a:t>
            </a:r>
            <a:r>
              <a:rPr lang="en-US" b="1" dirty="0">
                <a:solidFill>
                  <a:schemeClr val="accent1"/>
                </a:solidFill>
                <a:latin typeface="Ink Free" panose="03080402000500000000" pitchFamily="66" charset="0"/>
              </a:rPr>
              <a:t>”</a:t>
            </a:r>
          </a:p>
        </p:txBody>
      </p:sp>
      <p:pic>
        <p:nvPicPr>
          <p:cNvPr id="6146" name="Picture 2" descr="Fort Bragg biodiversity grid">
            <a:extLst>
              <a:ext uri="{FF2B5EF4-FFF2-40B4-BE49-F238E27FC236}">
                <a16:creationId xmlns:a16="http://schemas.microsoft.com/office/drawing/2014/main" id="{71D48987-2F0D-2C4B-9259-88342EF74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699" y="1543732"/>
            <a:ext cx="6889749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Simplified cartoon depiction of biodiversity survey site setup/grid">
            <a:extLst>
              <a:ext uri="{FF2B5EF4-FFF2-40B4-BE49-F238E27FC236}">
                <a16:creationId xmlns:a16="http://schemas.microsoft.com/office/drawing/2014/main" id="{A03CE6ED-E7BB-4044-942C-4D6C060C6F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43732"/>
            <a:ext cx="4180499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4746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8C58D-3078-FE43-ACCB-B1319744E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Ink Free" panose="03080402000500000000" pitchFamily="66" charset="0"/>
              </a:rPr>
              <a:t>Then they identify, count the number of organisms, then record the data into their worksheet</a:t>
            </a:r>
          </a:p>
        </p:txBody>
      </p:sp>
      <p:pic>
        <p:nvPicPr>
          <p:cNvPr id="7170" name="Picture 2" descr="Biodiversity Survey set up at Kibesillah Hill, CA">
            <a:extLst>
              <a:ext uri="{FF2B5EF4-FFF2-40B4-BE49-F238E27FC236}">
                <a16:creationId xmlns:a16="http://schemas.microsoft.com/office/drawing/2014/main" id="{5453FBC1-B1C7-7243-BCC3-7EE7934A7F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64" y="1844512"/>
            <a:ext cx="7258771" cy="455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Pads in field">
            <a:extLst>
              <a:ext uri="{FF2B5EF4-FFF2-40B4-BE49-F238E27FC236}">
                <a16:creationId xmlns:a16="http://schemas.microsoft.com/office/drawing/2014/main" id="{2077497A-8D9D-DF40-A17E-8B89C1475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4770" y="2477343"/>
            <a:ext cx="4577071" cy="343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9DFC3F-3707-0548-850D-4377D54ABAED}"/>
              </a:ext>
            </a:extLst>
          </p:cNvPr>
          <p:cNvSpPr txBox="1"/>
          <p:nvPr/>
        </p:nvSpPr>
        <p:spPr>
          <a:xfrm>
            <a:off x="8362122" y="6026398"/>
            <a:ext cx="3233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Their data recording device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5EE422-E1DE-CE4D-A85E-CFFB6E7B3D55}"/>
              </a:ext>
            </a:extLst>
          </p:cNvPr>
          <p:cNvSpPr txBox="1"/>
          <p:nvPr/>
        </p:nvSpPr>
        <p:spPr>
          <a:xfrm>
            <a:off x="516835" y="6457785"/>
            <a:ext cx="5857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Ink Free" panose="03080402000500000000" pitchFamily="66" charset="0"/>
              </a:rPr>
              <a:t>An example of Transect Sampling at the Rocky shore</a:t>
            </a:r>
          </a:p>
        </p:txBody>
      </p:sp>
    </p:spTree>
    <p:extLst>
      <p:ext uri="{BB962C8B-B14F-4D97-AF65-F5344CB8AC3E}">
        <p14:creationId xmlns:p14="http://schemas.microsoft.com/office/powerpoint/2010/main" val="1833993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01CA85-1E94-1649-B1BD-B3161BE81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595" y="790414"/>
            <a:ext cx="6277103" cy="497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71A526-C86F-A043-9042-9F26074DA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9527" y="-1"/>
            <a:ext cx="4672474" cy="6865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1002943-0B54-BF42-9A2E-6A66F7970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582" y="136965"/>
            <a:ext cx="6703130" cy="653449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  <a:latin typeface="Ink Free" panose="03080402000500000000" pitchFamily="66" charset="0"/>
              </a:rPr>
              <a:t>Now let’s start our fun activities!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D16B7770-ADE7-6045-80AD-4700D6183EE4}"/>
              </a:ext>
            </a:extLst>
          </p:cNvPr>
          <p:cNvSpPr txBox="1">
            <a:spLocks/>
          </p:cNvSpPr>
          <p:nvPr/>
        </p:nvSpPr>
        <p:spPr>
          <a:xfrm>
            <a:off x="503581" y="5582827"/>
            <a:ext cx="6703130" cy="14562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solidFill>
                  <a:schemeClr val="accent1"/>
                </a:solidFill>
                <a:latin typeface="Ink Free" panose="03080402000500000000" pitchFamily="66" charset="0"/>
              </a:rPr>
              <a:t>Let’s practice what marine biologists do to study tide pool organisms!</a:t>
            </a:r>
          </a:p>
        </p:txBody>
      </p:sp>
    </p:spTree>
    <p:extLst>
      <p:ext uri="{BB962C8B-B14F-4D97-AF65-F5344CB8AC3E}">
        <p14:creationId xmlns:p14="http://schemas.microsoft.com/office/powerpoint/2010/main" val="1905326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1191</TotalTime>
  <Words>1135</Words>
  <Application>Microsoft Macintosh PowerPoint</Application>
  <PresentationFormat>Widescreen</PresentationFormat>
  <Paragraphs>171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Ink Free</vt:lpstr>
      <vt:lpstr>Wingdings</vt:lpstr>
      <vt:lpstr>Office Theme</vt:lpstr>
      <vt:lpstr>Tide Pool Biodiversity</vt:lpstr>
      <vt:lpstr>Have you ever been to a rocky shore before?</vt:lpstr>
      <vt:lpstr>PowerPoint Presentation</vt:lpstr>
      <vt:lpstr>Can you name the creatures on the rocky shore in the picture?</vt:lpstr>
      <vt:lpstr>WOW!  45 organisms!</vt:lpstr>
      <vt:lpstr>How do scientists study tide pool biodiversity?</vt:lpstr>
      <vt:lpstr>The technique is called “Transect Sampling”</vt:lpstr>
      <vt:lpstr>Then they identify, count the number of organisms, then record the data into their worksheet</vt:lpstr>
      <vt:lpstr>Now let’s start our fun activities!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Tide Pool Biodiversity</dc:title>
  <dc:creator>Trang Nguyen</dc:creator>
  <cp:lastModifiedBy>Nicole Ratib</cp:lastModifiedBy>
  <cp:revision>4</cp:revision>
  <dcterms:created xsi:type="dcterms:W3CDTF">2021-09-27T15:31:22Z</dcterms:created>
  <dcterms:modified xsi:type="dcterms:W3CDTF">2021-11-11T16:38:12Z</dcterms:modified>
</cp:coreProperties>
</file>

<file path=docProps/thumbnail.jpeg>
</file>